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2" r:id="rId7"/>
    <p:sldId id="281" r:id="rId8"/>
    <p:sldId id="270" r:id="rId9"/>
    <p:sldId id="271" r:id="rId10"/>
    <p:sldId id="272" r:id="rId11"/>
    <p:sldId id="261" r:id="rId12"/>
    <p:sldId id="273" r:id="rId13"/>
    <p:sldId id="274" r:id="rId14"/>
    <p:sldId id="275" r:id="rId15"/>
    <p:sldId id="276" r:id="rId16"/>
    <p:sldId id="277" r:id="rId17"/>
    <p:sldId id="278" r:id="rId18"/>
    <p:sldId id="280" r:id="rId19"/>
    <p:sldId id="279" r:id="rId20"/>
    <p:sldId id="282" r:id="rId21"/>
    <p:sldId id="263" r:id="rId22"/>
    <p:sldId id="265" r:id="rId23"/>
    <p:sldId id="266" r:id="rId24"/>
    <p:sldId id="267" r:id="rId25"/>
    <p:sldId id="269" r:id="rId26"/>
    <p:sldId id="268" r:id="rId27"/>
    <p:sldId id="284" r:id="rId28"/>
    <p:sldId id="283" r:id="rId29"/>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77" autoAdjust="0"/>
  </p:normalViewPr>
  <p:slideViewPr>
    <p:cSldViewPr snapToGrid="0" snapToObjects="1">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EBF6D-A413-4AC8-8DE5-3987E43DD441}"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GB"/>
        </a:p>
      </dgm:t>
    </dgm:pt>
    <dgm:pt modelId="{4E7ED3F1-159F-45A9-96C0-E357BBE181FB}">
      <dgm:prSet phldrT="[Tekst]"/>
      <dgm:spPr>
        <a:solidFill>
          <a:schemeClr val="accent5">
            <a:lumMod val="75000"/>
          </a:schemeClr>
        </a:solidFill>
        <a:ln>
          <a:solidFill>
            <a:schemeClr val="accent5"/>
          </a:solidFill>
        </a:ln>
      </dgm:spPr>
      <dgm:t>
        <a:bodyPr/>
        <a:lstStyle/>
        <a:p>
          <a:r>
            <a:rPr lang="en-GB" dirty="0" err="1"/>
            <a:t>Vlaamse</a:t>
          </a:r>
          <a:r>
            <a:rPr lang="en-GB" dirty="0"/>
            <a:t> </a:t>
          </a:r>
          <a:r>
            <a:rPr lang="en-GB" dirty="0" err="1"/>
            <a:t>lerarenopleiding</a:t>
          </a:r>
          <a:endParaRPr lang="en-GB" dirty="0"/>
        </a:p>
      </dgm:t>
    </dgm:pt>
    <dgm:pt modelId="{0ECA4688-1E46-414E-8592-3684BA6A2E29}" type="parTrans" cxnId="{27611492-F185-4548-A6A0-315A809B3E0B}">
      <dgm:prSet/>
      <dgm:spPr/>
      <dgm:t>
        <a:bodyPr/>
        <a:lstStyle/>
        <a:p>
          <a:endParaRPr lang="en-GB"/>
        </a:p>
      </dgm:t>
    </dgm:pt>
    <dgm:pt modelId="{EEFDD4D0-EE2D-49C8-A23F-0A7FEAE36D91}" type="sibTrans" cxnId="{27611492-F185-4548-A6A0-315A809B3E0B}">
      <dgm:prSet/>
      <dgm:spPr/>
      <dgm:t>
        <a:bodyPr/>
        <a:lstStyle/>
        <a:p>
          <a:endParaRPr lang="en-GB"/>
        </a:p>
      </dgm:t>
    </dgm:pt>
    <dgm:pt modelId="{FFB25758-D748-4209-A3F7-F35FA72FCC3F}">
      <dgm:prSet phldrT="[Tekst]"/>
      <dgm:spPr>
        <a:solidFill>
          <a:schemeClr val="accent1"/>
        </a:solidFill>
      </dgm:spPr>
      <dgm:t>
        <a:bodyPr/>
        <a:lstStyle/>
        <a:p>
          <a:r>
            <a:rPr lang="en-GB" dirty="0" err="1"/>
            <a:t>Hogescholen</a:t>
          </a:r>
          <a:endParaRPr lang="en-GB" dirty="0"/>
        </a:p>
      </dgm:t>
    </dgm:pt>
    <dgm:pt modelId="{698E95AB-DAC5-4568-A3E2-9EC2C2C2C584}" type="parTrans" cxnId="{FD8BC0F3-1572-435A-8C60-3AF3B8974C3C}">
      <dgm:prSet/>
      <dgm:spPr/>
      <dgm:t>
        <a:bodyPr/>
        <a:lstStyle/>
        <a:p>
          <a:endParaRPr lang="en-GB"/>
        </a:p>
      </dgm:t>
    </dgm:pt>
    <dgm:pt modelId="{2206CEDF-528F-4AC0-BF36-65A7D27AA8C7}" type="sibTrans" cxnId="{FD8BC0F3-1572-435A-8C60-3AF3B8974C3C}">
      <dgm:prSet/>
      <dgm:spPr/>
      <dgm:t>
        <a:bodyPr/>
        <a:lstStyle/>
        <a:p>
          <a:endParaRPr lang="en-GB"/>
        </a:p>
      </dgm:t>
    </dgm:pt>
    <dgm:pt modelId="{155979CC-DB81-4962-9F26-8D9A142847EF}">
      <dgm:prSet/>
      <dgm:spPr>
        <a:solidFill>
          <a:schemeClr val="accent1">
            <a:lumMod val="60000"/>
            <a:lumOff val="40000"/>
          </a:schemeClr>
        </a:solidFill>
      </dgm:spPr>
      <dgm:t>
        <a:bodyPr/>
        <a:lstStyle/>
        <a:p>
          <a:r>
            <a:rPr lang="en-GB" dirty="0" err="1"/>
            <a:t>Specifieke</a:t>
          </a:r>
          <a:r>
            <a:rPr lang="en-GB" dirty="0"/>
            <a:t> </a:t>
          </a:r>
          <a:r>
            <a:rPr lang="en-GB" dirty="0" err="1"/>
            <a:t>lerarenopleiding</a:t>
          </a:r>
          <a:r>
            <a:rPr lang="en-GB" dirty="0"/>
            <a:t> </a:t>
          </a:r>
        </a:p>
      </dgm:t>
    </dgm:pt>
    <dgm:pt modelId="{6744FC0B-42A2-44B9-8287-D5991553A1A0}" type="parTrans" cxnId="{8908ECEB-0616-473A-AB2E-E92D602FCE1B}">
      <dgm:prSet/>
      <dgm:spPr/>
      <dgm:t>
        <a:bodyPr/>
        <a:lstStyle/>
        <a:p>
          <a:endParaRPr lang="en-GB"/>
        </a:p>
      </dgm:t>
    </dgm:pt>
    <dgm:pt modelId="{2A45086B-EC46-4704-B78C-19E13E9DC5AA}" type="sibTrans" cxnId="{8908ECEB-0616-473A-AB2E-E92D602FCE1B}">
      <dgm:prSet/>
      <dgm:spPr/>
      <dgm:t>
        <a:bodyPr/>
        <a:lstStyle/>
        <a:p>
          <a:endParaRPr lang="en-GB"/>
        </a:p>
      </dgm:t>
    </dgm:pt>
    <dgm:pt modelId="{D4EF59D2-A252-4AC3-9017-FAC3D0379686}">
      <dgm:prSet/>
      <dgm:spPr>
        <a:solidFill>
          <a:srgbClr val="9DC3E6"/>
        </a:solidFill>
      </dgm:spPr>
      <dgm:t>
        <a:bodyPr/>
        <a:lstStyle/>
        <a:p>
          <a:r>
            <a:rPr lang="en-GB" dirty="0" err="1"/>
            <a:t>Specifieke</a:t>
          </a:r>
          <a:r>
            <a:rPr lang="en-GB" dirty="0"/>
            <a:t> </a:t>
          </a:r>
          <a:r>
            <a:rPr lang="en-GB" dirty="0" err="1"/>
            <a:t>lerarenopleiding</a:t>
          </a:r>
          <a:r>
            <a:rPr lang="en-GB" dirty="0"/>
            <a:t> </a:t>
          </a:r>
        </a:p>
      </dgm:t>
    </dgm:pt>
    <dgm:pt modelId="{094D5AF8-0F4E-4751-9A97-1C5348DA4C0C}" type="parTrans" cxnId="{8904F941-D738-4EE8-A847-6BD5780C806F}">
      <dgm:prSet/>
      <dgm:spPr/>
      <dgm:t>
        <a:bodyPr/>
        <a:lstStyle/>
        <a:p>
          <a:endParaRPr lang="en-GB"/>
        </a:p>
      </dgm:t>
    </dgm:pt>
    <dgm:pt modelId="{BC7CC833-2A50-47CC-B4C0-655453F11B9F}" type="sibTrans" cxnId="{8904F941-D738-4EE8-A847-6BD5780C806F}">
      <dgm:prSet/>
      <dgm:spPr/>
      <dgm:t>
        <a:bodyPr/>
        <a:lstStyle/>
        <a:p>
          <a:endParaRPr lang="en-GB"/>
        </a:p>
      </dgm:t>
    </dgm:pt>
    <dgm:pt modelId="{19B1E43D-F63E-4903-ACDA-AD92BB677D84}">
      <dgm:prSet phldrT="[Tekst]"/>
      <dgm:spPr>
        <a:solidFill>
          <a:schemeClr val="accent1">
            <a:lumMod val="75000"/>
          </a:schemeClr>
        </a:solidFill>
      </dgm:spPr>
      <dgm:t>
        <a:bodyPr/>
        <a:lstStyle/>
        <a:p>
          <a:r>
            <a:rPr lang="en-GB" dirty="0" err="1"/>
            <a:t>Universiteiten</a:t>
          </a:r>
          <a:endParaRPr lang="en-GB" dirty="0"/>
        </a:p>
      </dgm:t>
    </dgm:pt>
    <dgm:pt modelId="{A5FDC595-714E-4E69-85B8-31629CC7F375}" type="sibTrans" cxnId="{C0C147C1-1790-4EFE-B258-8C00DB011F11}">
      <dgm:prSet/>
      <dgm:spPr/>
      <dgm:t>
        <a:bodyPr/>
        <a:lstStyle/>
        <a:p>
          <a:endParaRPr lang="en-GB"/>
        </a:p>
      </dgm:t>
    </dgm:pt>
    <dgm:pt modelId="{142B3EB2-0390-4F01-BB9B-BD9275750C5B}" type="parTrans" cxnId="{C0C147C1-1790-4EFE-B258-8C00DB011F11}">
      <dgm:prSet/>
      <dgm:spPr/>
      <dgm:t>
        <a:bodyPr/>
        <a:lstStyle/>
        <a:p>
          <a:endParaRPr lang="en-GB"/>
        </a:p>
      </dgm:t>
    </dgm:pt>
    <dgm:pt modelId="{CC3419DF-134A-497B-B676-21F0BA692911}">
      <dgm:prSet phldrT="[Tekst]"/>
      <dgm:spPr>
        <a:solidFill>
          <a:schemeClr val="accent1"/>
        </a:solidFill>
      </dgm:spPr>
      <dgm:t>
        <a:bodyPr/>
        <a:lstStyle/>
        <a:p>
          <a:r>
            <a:rPr lang="en-GB" dirty="0"/>
            <a:t>CVO’s </a:t>
          </a:r>
        </a:p>
      </dgm:t>
    </dgm:pt>
    <dgm:pt modelId="{E077EF12-A741-4425-9547-EB54824EF2C3}" type="parTrans" cxnId="{1EA17C45-0F39-4854-8A6A-FF1891729AA0}">
      <dgm:prSet/>
      <dgm:spPr/>
      <dgm:t>
        <a:bodyPr/>
        <a:lstStyle/>
        <a:p>
          <a:endParaRPr lang="nl-NL"/>
        </a:p>
      </dgm:t>
    </dgm:pt>
    <dgm:pt modelId="{476BE96B-C9B9-4C3E-8F5C-D606891385E0}" type="sibTrans" cxnId="{1EA17C45-0F39-4854-8A6A-FF1891729AA0}">
      <dgm:prSet/>
      <dgm:spPr/>
      <dgm:t>
        <a:bodyPr/>
        <a:lstStyle/>
        <a:p>
          <a:endParaRPr lang="nl-NL"/>
        </a:p>
      </dgm:t>
    </dgm:pt>
    <dgm:pt modelId="{54BAB426-6B03-4AC3-9524-10A397860C57}">
      <dgm:prSet/>
      <dgm:spPr>
        <a:solidFill>
          <a:srgbClr val="9DC3E6"/>
        </a:solidFill>
      </dgm:spPr>
      <dgm:t>
        <a:bodyPr/>
        <a:lstStyle/>
        <a:p>
          <a:r>
            <a:rPr lang="en-GB" dirty="0" err="1"/>
            <a:t>Geïntegreerde</a:t>
          </a:r>
          <a:r>
            <a:rPr lang="en-GB" dirty="0"/>
            <a:t> </a:t>
          </a:r>
          <a:r>
            <a:rPr lang="en-GB" dirty="0" err="1"/>
            <a:t>lerarenopleiding</a:t>
          </a:r>
          <a:endParaRPr lang="en-GB" dirty="0"/>
        </a:p>
        <a:p>
          <a:r>
            <a:rPr lang="en-GB" dirty="0" err="1"/>
            <a:t>Specifieke</a:t>
          </a:r>
          <a:r>
            <a:rPr lang="en-GB" dirty="0"/>
            <a:t> </a:t>
          </a:r>
          <a:r>
            <a:rPr lang="en-GB" dirty="0" err="1"/>
            <a:t>lerarenopleiding</a:t>
          </a:r>
          <a:r>
            <a:rPr lang="en-GB" dirty="0"/>
            <a:t> </a:t>
          </a:r>
        </a:p>
      </dgm:t>
    </dgm:pt>
    <dgm:pt modelId="{EA87741C-DB0C-40D8-936C-996010A9D2C3}" type="parTrans" cxnId="{5DDB3971-C17D-48CD-919B-FD441FD09BF5}">
      <dgm:prSet/>
      <dgm:spPr/>
      <dgm:t>
        <a:bodyPr/>
        <a:lstStyle/>
        <a:p>
          <a:endParaRPr lang="nl-NL"/>
        </a:p>
      </dgm:t>
    </dgm:pt>
    <dgm:pt modelId="{4D73DC38-30DE-47B0-8763-CA647B806B1C}" type="sibTrans" cxnId="{5DDB3971-C17D-48CD-919B-FD441FD09BF5}">
      <dgm:prSet/>
      <dgm:spPr/>
      <dgm:t>
        <a:bodyPr/>
        <a:lstStyle/>
        <a:p>
          <a:endParaRPr lang="nl-NL"/>
        </a:p>
      </dgm:t>
    </dgm:pt>
    <dgm:pt modelId="{EF962FC9-363D-41B9-A458-4C3B42F84B13}" type="pres">
      <dgm:prSet presAssocID="{563EBF6D-A413-4AC8-8DE5-3987E43DD441}" presName="Name0" presStyleCnt="0">
        <dgm:presLayoutVars>
          <dgm:chPref val="1"/>
          <dgm:dir/>
          <dgm:animOne val="branch"/>
          <dgm:animLvl val="lvl"/>
          <dgm:resizeHandles/>
        </dgm:presLayoutVars>
      </dgm:prSet>
      <dgm:spPr/>
    </dgm:pt>
    <dgm:pt modelId="{8202CC69-DEB8-4634-A8DD-800F7A0DC589}" type="pres">
      <dgm:prSet presAssocID="{4E7ED3F1-159F-45A9-96C0-E357BBE181FB}" presName="vertOne" presStyleCnt="0"/>
      <dgm:spPr/>
    </dgm:pt>
    <dgm:pt modelId="{372E58CE-9748-4DA4-ADF4-55632D324D15}" type="pres">
      <dgm:prSet presAssocID="{4E7ED3F1-159F-45A9-96C0-E357BBE181FB}" presName="txOne" presStyleLbl="node0" presStyleIdx="0" presStyleCnt="1" custLinFactNeighborX="-52669" custLinFactNeighborY="7499">
        <dgm:presLayoutVars>
          <dgm:chPref val="3"/>
        </dgm:presLayoutVars>
      </dgm:prSet>
      <dgm:spPr/>
    </dgm:pt>
    <dgm:pt modelId="{B5078B57-AF0B-4C23-91BC-51FBA18C57D5}" type="pres">
      <dgm:prSet presAssocID="{4E7ED3F1-159F-45A9-96C0-E357BBE181FB}" presName="parTransOne" presStyleCnt="0"/>
      <dgm:spPr/>
    </dgm:pt>
    <dgm:pt modelId="{2670D357-37CB-4387-9803-A650F6BA24C8}" type="pres">
      <dgm:prSet presAssocID="{4E7ED3F1-159F-45A9-96C0-E357BBE181FB}" presName="horzOne" presStyleCnt="0"/>
      <dgm:spPr/>
    </dgm:pt>
    <dgm:pt modelId="{70DAFA41-64EE-4411-A7D3-EFD5C8DD7201}" type="pres">
      <dgm:prSet presAssocID="{FFB25758-D748-4209-A3F7-F35FA72FCC3F}" presName="vertTwo" presStyleCnt="0"/>
      <dgm:spPr/>
    </dgm:pt>
    <dgm:pt modelId="{E8377B61-3E83-4B73-86F8-9D7BF464B570}" type="pres">
      <dgm:prSet presAssocID="{FFB25758-D748-4209-A3F7-F35FA72FCC3F}" presName="txTwo" presStyleLbl="node2" presStyleIdx="0" presStyleCnt="3">
        <dgm:presLayoutVars>
          <dgm:chPref val="3"/>
        </dgm:presLayoutVars>
      </dgm:prSet>
      <dgm:spPr/>
    </dgm:pt>
    <dgm:pt modelId="{08B3F5AB-B34C-40B8-A808-FFF0604F4E59}" type="pres">
      <dgm:prSet presAssocID="{FFB25758-D748-4209-A3F7-F35FA72FCC3F}" presName="parTransTwo" presStyleCnt="0"/>
      <dgm:spPr/>
    </dgm:pt>
    <dgm:pt modelId="{3B6672EF-BC8F-426D-A126-FA78E64254B1}" type="pres">
      <dgm:prSet presAssocID="{FFB25758-D748-4209-A3F7-F35FA72FCC3F}" presName="horzTwo" presStyleCnt="0"/>
      <dgm:spPr/>
    </dgm:pt>
    <dgm:pt modelId="{2D58F3FB-C57C-41C5-B1B5-98EBAC4924DE}" type="pres">
      <dgm:prSet presAssocID="{54BAB426-6B03-4AC3-9524-10A397860C57}" presName="vertThree" presStyleCnt="0"/>
      <dgm:spPr/>
    </dgm:pt>
    <dgm:pt modelId="{672B8264-3172-499E-94E3-2EB9F505A7F8}" type="pres">
      <dgm:prSet presAssocID="{54BAB426-6B03-4AC3-9524-10A397860C57}" presName="txThree" presStyleLbl="node3" presStyleIdx="0" presStyleCnt="3">
        <dgm:presLayoutVars>
          <dgm:chPref val="3"/>
        </dgm:presLayoutVars>
      </dgm:prSet>
      <dgm:spPr/>
    </dgm:pt>
    <dgm:pt modelId="{E8BE93EC-006F-4164-933C-AB3DEB40358A}" type="pres">
      <dgm:prSet presAssocID="{54BAB426-6B03-4AC3-9524-10A397860C57}" presName="horzThree" presStyleCnt="0"/>
      <dgm:spPr/>
    </dgm:pt>
    <dgm:pt modelId="{AC8A6C05-5B0A-44E9-A326-F9538D777102}" type="pres">
      <dgm:prSet presAssocID="{2206CEDF-528F-4AC0-BF36-65A7D27AA8C7}" presName="sibSpaceTwo" presStyleCnt="0"/>
      <dgm:spPr/>
    </dgm:pt>
    <dgm:pt modelId="{EF0ED380-3273-46D9-AE41-F99F18BFFA92}" type="pres">
      <dgm:prSet presAssocID="{CC3419DF-134A-497B-B676-21F0BA692911}" presName="vertTwo" presStyleCnt="0"/>
      <dgm:spPr/>
    </dgm:pt>
    <dgm:pt modelId="{3A9DB4CE-ABDE-448D-9A50-47CE75402540}" type="pres">
      <dgm:prSet presAssocID="{CC3419DF-134A-497B-B676-21F0BA692911}" presName="txTwo" presStyleLbl="node2" presStyleIdx="1" presStyleCnt="3">
        <dgm:presLayoutVars>
          <dgm:chPref val="3"/>
        </dgm:presLayoutVars>
      </dgm:prSet>
      <dgm:spPr/>
    </dgm:pt>
    <dgm:pt modelId="{E59B93BF-0E96-4F1E-AA59-DC69EDCBDBC7}" type="pres">
      <dgm:prSet presAssocID="{CC3419DF-134A-497B-B676-21F0BA692911}" presName="parTransTwo" presStyleCnt="0"/>
      <dgm:spPr/>
    </dgm:pt>
    <dgm:pt modelId="{ADE606A1-06A0-4156-9272-041FFD132F66}" type="pres">
      <dgm:prSet presAssocID="{CC3419DF-134A-497B-B676-21F0BA692911}" presName="horzTwo" presStyleCnt="0"/>
      <dgm:spPr/>
    </dgm:pt>
    <dgm:pt modelId="{88D8BF45-66CC-4F1E-BC48-AA2A587DF5B9}" type="pres">
      <dgm:prSet presAssocID="{155979CC-DB81-4962-9F26-8D9A142847EF}" presName="vertThree" presStyleCnt="0"/>
      <dgm:spPr/>
    </dgm:pt>
    <dgm:pt modelId="{CD9C03C4-A177-47C3-A836-F947FE211F3F}" type="pres">
      <dgm:prSet presAssocID="{155979CC-DB81-4962-9F26-8D9A142847EF}" presName="txThree" presStyleLbl="node3" presStyleIdx="1" presStyleCnt="3">
        <dgm:presLayoutVars>
          <dgm:chPref val="3"/>
        </dgm:presLayoutVars>
      </dgm:prSet>
      <dgm:spPr/>
    </dgm:pt>
    <dgm:pt modelId="{BF947A10-C2ED-49F5-9F89-2A7940F8A1EE}" type="pres">
      <dgm:prSet presAssocID="{155979CC-DB81-4962-9F26-8D9A142847EF}" presName="horzThree" presStyleCnt="0"/>
      <dgm:spPr/>
    </dgm:pt>
    <dgm:pt modelId="{2368CB37-9EC8-4D83-B10E-19E40E7D7A73}" type="pres">
      <dgm:prSet presAssocID="{476BE96B-C9B9-4C3E-8F5C-D606891385E0}" presName="sibSpaceTwo" presStyleCnt="0"/>
      <dgm:spPr/>
    </dgm:pt>
    <dgm:pt modelId="{FC81315D-B8B2-405E-BB0B-8B1F3B2F9177}" type="pres">
      <dgm:prSet presAssocID="{19B1E43D-F63E-4903-ACDA-AD92BB677D84}" presName="vertTwo" presStyleCnt="0"/>
      <dgm:spPr/>
    </dgm:pt>
    <dgm:pt modelId="{6A6CA8AF-3112-45C5-9607-685D040A6E74}" type="pres">
      <dgm:prSet presAssocID="{19B1E43D-F63E-4903-ACDA-AD92BB677D84}" presName="txTwo" presStyleLbl="node2" presStyleIdx="2" presStyleCnt="3">
        <dgm:presLayoutVars>
          <dgm:chPref val="3"/>
        </dgm:presLayoutVars>
      </dgm:prSet>
      <dgm:spPr/>
    </dgm:pt>
    <dgm:pt modelId="{12BB7CFB-7FFA-4552-B381-15CC3483F8CE}" type="pres">
      <dgm:prSet presAssocID="{19B1E43D-F63E-4903-ACDA-AD92BB677D84}" presName="parTransTwo" presStyleCnt="0"/>
      <dgm:spPr/>
    </dgm:pt>
    <dgm:pt modelId="{A9A3D97F-494A-4198-BA06-AC031900581B}" type="pres">
      <dgm:prSet presAssocID="{19B1E43D-F63E-4903-ACDA-AD92BB677D84}" presName="horzTwo" presStyleCnt="0"/>
      <dgm:spPr/>
    </dgm:pt>
    <dgm:pt modelId="{FD60F6E8-01DA-4615-B9E1-0EBF502A6823}" type="pres">
      <dgm:prSet presAssocID="{D4EF59D2-A252-4AC3-9017-FAC3D0379686}" presName="vertThree" presStyleCnt="0"/>
      <dgm:spPr/>
    </dgm:pt>
    <dgm:pt modelId="{78DEC76F-08B3-4229-AC55-99B47C5B444C}" type="pres">
      <dgm:prSet presAssocID="{D4EF59D2-A252-4AC3-9017-FAC3D0379686}" presName="txThree" presStyleLbl="node3" presStyleIdx="2" presStyleCnt="3">
        <dgm:presLayoutVars>
          <dgm:chPref val="3"/>
        </dgm:presLayoutVars>
      </dgm:prSet>
      <dgm:spPr/>
    </dgm:pt>
    <dgm:pt modelId="{9A5D4404-22DD-4EF4-9DD2-F21E46AECB5E}" type="pres">
      <dgm:prSet presAssocID="{D4EF59D2-A252-4AC3-9017-FAC3D0379686}" presName="horzThree" presStyleCnt="0"/>
      <dgm:spPr/>
    </dgm:pt>
  </dgm:ptLst>
  <dgm:cxnLst>
    <dgm:cxn modelId="{C87C2D38-8D9E-DC4C-A355-BDB00FE3C12A}" type="presOf" srcId="{CC3419DF-134A-497B-B676-21F0BA692911}" destId="{3A9DB4CE-ABDE-448D-9A50-47CE75402540}" srcOrd="0" destOrd="0" presId="urn:microsoft.com/office/officeart/2005/8/layout/hierarchy4"/>
    <dgm:cxn modelId="{8904F941-D738-4EE8-A847-6BD5780C806F}" srcId="{19B1E43D-F63E-4903-ACDA-AD92BB677D84}" destId="{D4EF59D2-A252-4AC3-9017-FAC3D0379686}" srcOrd="0" destOrd="0" parTransId="{094D5AF8-0F4E-4751-9A97-1C5348DA4C0C}" sibTransId="{BC7CC833-2A50-47CC-B4C0-655453F11B9F}"/>
    <dgm:cxn modelId="{1EA17C45-0F39-4854-8A6A-FF1891729AA0}" srcId="{4E7ED3F1-159F-45A9-96C0-E357BBE181FB}" destId="{CC3419DF-134A-497B-B676-21F0BA692911}" srcOrd="1" destOrd="0" parTransId="{E077EF12-A741-4425-9547-EB54824EF2C3}" sibTransId="{476BE96B-C9B9-4C3E-8F5C-D606891385E0}"/>
    <dgm:cxn modelId="{9FAAE848-A182-914F-BB79-8BC534B846E0}" type="presOf" srcId="{19B1E43D-F63E-4903-ACDA-AD92BB677D84}" destId="{6A6CA8AF-3112-45C5-9607-685D040A6E74}" srcOrd="0" destOrd="0" presId="urn:microsoft.com/office/officeart/2005/8/layout/hierarchy4"/>
    <dgm:cxn modelId="{5DDB3971-C17D-48CD-919B-FD441FD09BF5}" srcId="{FFB25758-D748-4209-A3F7-F35FA72FCC3F}" destId="{54BAB426-6B03-4AC3-9524-10A397860C57}" srcOrd="0" destOrd="0" parTransId="{EA87741C-DB0C-40D8-936C-996010A9D2C3}" sibTransId="{4D73DC38-30DE-47B0-8763-CA647B806B1C}"/>
    <dgm:cxn modelId="{F6916E73-C1C3-8E48-B258-D807E91A6A28}" type="presOf" srcId="{4E7ED3F1-159F-45A9-96C0-E357BBE181FB}" destId="{372E58CE-9748-4DA4-ADF4-55632D324D15}" srcOrd="0" destOrd="0" presId="urn:microsoft.com/office/officeart/2005/8/layout/hierarchy4"/>
    <dgm:cxn modelId="{E0625C7B-45F4-4A4E-8015-C49D71B2F52C}" type="presOf" srcId="{D4EF59D2-A252-4AC3-9017-FAC3D0379686}" destId="{78DEC76F-08B3-4229-AC55-99B47C5B444C}" srcOrd="0" destOrd="0" presId="urn:microsoft.com/office/officeart/2005/8/layout/hierarchy4"/>
    <dgm:cxn modelId="{1D46808B-DD86-A141-8567-0AEE30534567}" type="presOf" srcId="{155979CC-DB81-4962-9F26-8D9A142847EF}" destId="{CD9C03C4-A177-47C3-A836-F947FE211F3F}" srcOrd="0" destOrd="0" presId="urn:microsoft.com/office/officeart/2005/8/layout/hierarchy4"/>
    <dgm:cxn modelId="{27611492-F185-4548-A6A0-315A809B3E0B}" srcId="{563EBF6D-A413-4AC8-8DE5-3987E43DD441}" destId="{4E7ED3F1-159F-45A9-96C0-E357BBE181FB}" srcOrd="0" destOrd="0" parTransId="{0ECA4688-1E46-414E-8592-3684BA6A2E29}" sibTransId="{EEFDD4D0-EE2D-49C8-A23F-0A7FEAE36D91}"/>
    <dgm:cxn modelId="{DF72D694-1435-4041-861A-56945953A275}" type="presOf" srcId="{54BAB426-6B03-4AC3-9524-10A397860C57}" destId="{672B8264-3172-499E-94E3-2EB9F505A7F8}" srcOrd="0" destOrd="0" presId="urn:microsoft.com/office/officeart/2005/8/layout/hierarchy4"/>
    <dgm:cxn modelId="{C0C147C1-1790-4EFE-B258-8C00DB011F11}" srcId="{4E7ED3F1-159F-45A9-96C0-E357BBE181FB}" destId="{19B1E43D-F63E-4903-ACDA-AD92BB677D84}" srcOrd="2" destOrd="0" parTransId="{142B3EB2-0390-4F01-BB9B-BD9275750C5B}" sibTransId="{A5FDC595-714E-4E69-85B8-31629CC7F375}"/>
    <dgm:cxn modelId="{50DB43D1-4C8F-E54F-83B2-8B3BAAD03CEE}" type="presOf" srcId="{563EBF6D-A413-4AC8-8DE5-3987E43DD441}" destId="{EF962FC9-363D-41B9-A458-4C3B42F84B13}" srcOrd="0" destOrd="0" presId="urn:microsoft.com/office/officeart/2005/8/layout/hierarchy4"/>
    <dgm:cxn modelId="{6202EDD1-6E80-1145-ACEF-FDD0290838ED}" type="presOf" srcId="{FFB25758-D748-4209-A3F7-F35FA72FCC3F}" destId="{E8377B61-3E83-4B73-86F8-9D7BF464B570}" srcOrd="0" destOrd="0" presId="urn:microsoft.com/office/officeart/2005/8/layout/hierarchy4"/>
    <dgm:cxn modelId="{8908ECEB-0616-473A-AB2E-E92D602FCE1B}" srcId="{CC3419DF-134A-497B-B676-21F0BA692911}" destId="{155979CC-DB81-4962-9F26-8D9A142847EF}" srcOrd="0" destOrd="0" parTransId="{6744FC0B-42A2-44B9-8287-D5991553A1A0}" sibTransId="{2A45086B-EC46-4704-B78C-19E13E9DC5AA}"/>
    <dgm:cxn modelId="{FD8BC0F3-1572-435A-8C60-3AF3B8974C3C}" srcId="{4E7ED3F1-159F-45A9-96C0-E357BBE181FB}" destId="{FFB25758-D748-4209-A3F7-F35FA72FCC3F}" srcOrd="0" destOrd="0" parTransId="{698E95AB-DAC5-4568-A3E2-9EC2C2C2C584}" sibTransId="{2206CEDF-528F-4AC0-BF36-65A7D27AA8C7}"/>
    <dgm:cxn modelId="{AA347CC8-A6CA-5244-B2EF-3AEE93DACAFC}" type="presParOf" srcId="{EF962FC9-363D-41B9-A458-4C3B42F84B13}" destId="{8202CC69-DEB8-4634-A8DD-800F7A0DC589}" srcOrd="0" destOrd="0" presId="urn:microsoft.com/office/officeart/2005/8/layout/hierarchy4"/>
    <dgm:cxn modelId="{1DAFB56F-5068-B640-9CD1-3F4598D5F107}" type="presParOf" srcId="{8202CC69-DEB8-4634-A8DD-800F7A0DC589}" destId="{372E58CE-9748-4DA4-ADF4-55632D324D15}" srcOrd="0" destOrd="0" presId="urn:microsoft.com/office/officeart/2005/8/layout/hierarchy4"/>
    <dgm:cxn modelId="{D907D192-6475-0946-BD5A-2E42B74BAC69}" type="presParOf" srcId="{8202CC69-DEB8-4634-A8DD-800F7A0DC589}" destId="{B5078B57-AF0B-4C23-91BC-51FBA18C57D5}" srcOrd="1" destOrd="0" presId="urn:microsoft.com/office/officeart/2005/8/layout/hierarchy4"/>
    <dgm:cxn modelId="{F0053FE4-18E2-0348-96E7-05C46119DB02}" type="presParOf" srcId="{8202CC69-DEB8-4634-A8DD-800F7A0DC589}" destId="{2670D357-37CB-4387-9803-A650F6BA24C8}" srcOrd="2" destOrd="0" presId="urn:microsoft.com/office/officeart/2005/8/layout/hierarchy4"/>
    <dgm:cxn modelId="{06B1A8F4-D566-6247-8143-F8BFD05D7DFF}" type="presParOf" srcId="{2670D357-37CB-4387-9803-A650F6BA24C8}" destId="{70DAFA41-64EE-4411-A7D3-EFD5C8DD7201}" srcOrd="0" destOrd="0" presId="urn:microsoft.com/office/officeart/2005/8/layout/hierarchy4"/>
    <dgm:cxn modelId="{729F5B98-CAB0-3345-9710-A4BCED65738B}" type="presParOf" srcId="{70DAFA41-64EE-4411-A7D3-EFD5C8DD7201}" destId="{E8377B61-3E83-4B73-86F8-9D7BF464B570}" srcOrd="0" destOrd="0" presId="urn:microsoft.com/office/officeart/2005/8/layout/hierarchy4"/>
    <dgm:cxn modelId="{60D3EBBC-4BD7-5F4D-A2FD-A149F7213A31}" type="presParOf" srcId="{70DAFA41-64EE-4411-A7D3-EFD5C8DD7201}" destId="{08B3F5AB-B34C-40B8-A808-FFF0604F4E59}" srcOrd="1" destOrd="0" presId="urn:microsoft.com/office/officeart/2005/8/layout/hierarchy4"/>
    <dgm:cxn modelId="{48EAB60B-90B8-5B4B-BC9D-45B391E583FC}" type="presParOf" srcId="{70DAFA41-64EE-4411-A7D3-EFD5C8DD7201}" destId="{3B6672EF-BC8F-426D-A126-FA78E64254B1}" srcOrd="2" destOrd="0" presId="urn:microsoft.com/office/officeart/2005/8/layout/hierarchy4"/>
    <dgm:cxn modelId="{D1C6F856-E18C-BE46-975C-EF489F174943}" type="presParOf" srcId="{3B6672EF-BC8F-426D-A126-FA78E64254B1}" destId="{2D58F3FB-C57C-41C5-B1B5-98EBAC4924DE}" srcOrd="0" destOrd="0" presId="urn:microsoft.com/office/officeart/2005/8/layout/hierarchy4"/>
    <dgm:cxn modelId="{B04B16BE-ABC3-AD44-8B1E-67D5E04665C7}" type="presParOf" srcId="{2D58F3FB-C57C-41C5-B1B5-98EBAC4924DE}" destId="{672B8264-3172-499E-94E3-2EB9F505A7F8}" srcOrd="0" destOrd="0" presId="urn:microsoft.com/office/officeart/2005/8/layout/hierarchy4"/>
    <dgm:cxn modelId="{8C100DC8-C23B-C143-9052-67F529DF1D63}" type="presParOf" srcId="{2D58F3FB-C57C-41C5-B1B5-98EBAC4924DE}" destId="{E8BE93EC-006F-4164-933C-AB3DEB40358A}" srcOrd="1" destOrd="0" presId="urn:microsoft.com/office/officeart/2005/8/layout/hierarchy4"/>
    <dgm:cxn modelId="{FDF45FCE-B426-C140-A431-EB9D7FC5F4B5}" type="presParOf" srcId="{2670D357-37CB-4387-9803-A650F6BA24C8}" destId="{AC8A6C05-5B0A-44E9-A326-F9538D777102}" srcOrd="1" destOrd="0" presId="urn:microsoft.com/office/officeart/2005/8/layout/hierarchy4"/>
    <dgm:cxn modelId="{1022CD74-50F4-D242-B5F3-B4E2C70DA1AF}" type="presParOf" srcId="{2670D357-37CB-4387-9803-A650F6BA24C8}" destId="{EF0ED380-3273-46D9-AE41-F99F18BFFA92}" srcOrd="2" destOrd="0" presId="urn:microsoft.com/office/officeart/2005/8/layout/hierarchy4"/>
    <dgm:cxn modelId="{2A6DCD86-7B7F-8440-AA95-2526CD80C014}" type="presParOf" srcId="{EF0ED380-3273-46D9-AE41-F99F18BFFA92}" destId="{3A9DB4CE-ABDE-448D-9A50-47CE75402540}" srcOrd="0" destOrd="0" presId="urn:microsoft.com/office/officeart/2005/8/layout/hierarchy4"/>
    <dgm:cxn modelId="{33F0D487-9CA9-0B4B-A275-A9A5D6B74645}" type="presParOf" srcId="{EF0ED380-3273-46D9-AE41-F99F18BFFA92}" destId="{E59B93BF-0E96-4F1E-AA59-DC69EDCBDBC7}" srcOrd="1" destOrd="0" presId="urn:microsoft.com/office/officeart/2005/8/layout/hierarchy4"/>
    <dgm:cxn modelId="{8699FDE4-73AD-8848-AA3A-3C8433F5FAAF}" type="presParOf" srcId="{EF0ED380-3273-46D9-AE41-F99F18BFFA92}" destId="{ADE606A1-06A0-4156-9272-041FFD132F66}" srcOrd="2" destOrd="0" presId="urn:microsoft.com/office/officeart/2005/8/layout/hierarchy4"/>
    <dgm:cxn modelId="{5C3DF56F-F070-5445-9809-6D3B8ADD5820}" type="presParOf" srcId="{ADE606A1-06A0-4156-9272-041FFD132F66}" destId="{88D8BF45-66CC-4F1E-BC48-AA2A587DF5B9}" srcOrd="0" destOrd="0" presId="urn:microsoft.com/office/officeart/2005/8/layout/hierarchy4"/>
    <dgm:cxn modelId="{DFB31502-AE99-C745-A55A-BD09D1032571}" type="presParOf" srcId="{88D8BF45-66CC-4F1E-BC48-AA2A587DF5B9}" destId="{CD9C03C4-A177-47C3-A836-F947FE211F3F}" srcOrd="0" destOrd="0" presId="urn:microsoft.com/office/officeart/2005/8/layout/hierarchy4"/>
    <dgm:cxn modelId="{AFB17E44-51F7-BC43-BF4E-57FDABBEFE8C}" type="presParOf" srcId="{88D8BF45-66CC-4F1E-BC48-AA2A587DF5B9}" destId="{BF947A10-C2ED-49F5-9F89-2A7940F8A1EE}" srcOrd="1" destOrd="0" presId="urn:microsoft.com/office/officeart/2005/8/layout/hierarchy4"/>
    <dgm:cxn modelId="{EA283CA1-6AC9-0A4D-9F93-4A8D09376082}" type="presParOf" srcId="{2670D357-37CB-4387-9803-A650F6BA24C8}" destId="{2368CB37-9EC8-4D83-B10E-19E40E7D7A73}" srcOrd="3" destOrd="0" presId="urn:microsoft.com/office/officeart/2005/8/layout/hierarchy4"/>
    <dgm:cxn modelId="{DD09CBC2-67DD-9A42-998A-524A76F6E0E1}" type="presParOf" srcId="{2670D357-37CB-4387-9803-A650F6BA24C8}" destId="{FC81315D-B8B2-405E-BB0B-8B1F3B2F9177}" srcOrd="4" destOrd="0" presId="urn:microsoft.com/office/officeart/2005/8/layout/hierarchy4"/>
    <dgm:cxn modelId="{8AEE8F3B-93B2-9642-B8FD-36BE49D3841F}" type="presParOf" srcId="{FC81315D-B8B2-405E-BB0B-8B1F3B2F9177}" destId="{6A6CA8AF-3112-45C5-9607-685D040A6E74}" srcOrd="0" destOrd="0" presId="urn:microsoft.com/office/officeart/2005/8/layout/hierarchy4"/>
    <dgm:cxn modelId="{E2DF5B14-2D6C-3543-929D-C56F9B3199A0}" type="presParOf" srcId="{FC81315D-B8B2-405E-BB0B-8B1F3B2F9177}" destId="{12BB7CFB-7FFA-4552-B381-15CC3483F8CE}" srcOrd="1" destOrd="0" presId="urn:microsoft.com/office/officeart/2005/8/layout/hierarchy4"/>
    <dgm:cxn modelId="{30D412D2-414E-8C4A-84CB-D7CBDB5FC7A5}" type="presParOf" srcId="{FC81315D-B8B2-405E-BB0B-8B1F3B2F9177}" destId="{A9A3D97F-494A-4198-BA06-AC031900581B}" srcOrd="2" destOrd="0" presId="urn:microsoft.com/office/officeart/2005/8/layout/hierarchy4"/>
    <dgm:cxn modelId="{F48DA337-A52E-2C47-91F4-1E63357D7DA9}" type="presParOf" srcId="{A9A3D97F-494A-4198-BA06-AC031900581B}" destId="{FD60F6E8-01DA-4615-B9E1-0EBF502A6823}" srcOrd="0" destOrd="0" presId="urn:microsoft.com/office/officeart/2005/8/layout/hierarchy4"/>
    <dgm:cxn modelId="{577BD35C-A9F8-8043-A9BB-DC9884751963}" type="presParOf" srcId="{FD60F6E8-01DA-4615-B9E1-0EBF502A6823}" destId="{78DEC76F-08B3-4229-AC55-99B47C5B444C}" srcOrd="0" destOrd="0" presId="urn:microsoft.com/office/officeart/2005/8/layout/hierarchy4"/>
    <dgm:cxn modelId="{1A6C8E11-B980-F148-9C66-4DE07CE3F43E}" type="presParOf" srcId="{FD60F6E8-01DA-4615-B9E1-0EBF502A6823}" destId="{9A5D4404-22DD-4EF4-9DD2-F21E46AECB5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E58CE-9748-4DA4-ADF4-55632D324D15}">
      <dsp:nvSpPr>
        <dsp:cNvPr id="0" name=""/>
        <dsp:cNvSpPr/>
      </dsp:nvSpPr>
      <dsp:spPr>
        <a:xfrm>
          <a:off x="0" y="15276"/>
          <a:ext cx="8680556" cy="1964604"/>
        </a:xfrm>
        <a:prstGeom prst="roundRect">
          <a:avLst>
            <a:gd name="adj" fmla="val 10000"/>
          </a:avLst>
        </a:prstGeom>
        <a:solidFill>
          <a:schemeClr val="accent5">
            <a:lumMod val="7500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GB" sz="6100" kern="1200" dirty="0" err="1"/>
            <a:t>Vlaamse</a:t>
          </a:r>
          <a:r>
            <a:rPr lang="en-GB" sz="6100" kern="1200" dirty="0"/>
            <a:t> </a:t>
          </a:r>
          <a:r>
            <a:rPr lang="en-GB" sz="6100" kern="1200" dirty="0" err="1"/>
            <a:t>lerarenopleiding</a:t>
          </a:r>
          <a:endParaRPr lang="en-GB" sz="6100" kern="1200" dirty="0"/>
        </a:p>
      </dsp:txBody>
      <dsp:txXfrm>
        <a:off x="57541" y="72817"/>
        <a:ext cx="8565474" cy="1849522"/>
      </dsp:txXfrm>
    </dsp:sp>
    <dsp:sp modelId="{E8377B61-3E83-4B73-86F8-9D7BF464B570}">
      <dsp:nvSpPr>
        <dsp:cNvPr id="0" name=""/>
        <dsp:cNvSpPr/>
      </dsp:nvSpPr>
      <dsp:spPr>
        <a:xfrm>
          <a:off x="3121" y="2122258"/>
          <a:ext cx="2740074" cy="1964604"/>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err="1"/>
            <a:t>Hogescholen</a:t>
          </a:r>
          <a:endParaRPr lang="en-GB" sz="3200" kern="1200" dirty="0"/>
        </a:p>
      </dsp:txBody>
      <dsp:txXfrm>
        <a:off x="60662" y="2179799"/>
        <a:ext cx="2624992" cy="1849522"/>
      </dsp:txXfrm>
    </dsp:sp>
    <dsp:sp modelId="{672B8264-3172-499E-94E3-2EB9F505A7F8}">
      <dsp:nvSpPr>
        <dsp:cNvPr id="0" name=""/>
        <dsp:cNvSpPr/>
      </dsp:nvSpPr>
      <dsp:spPr>
        <a:xfrm>
          <a:off x="3121" y="4240782"/>
          <a:ext cx="2740074" cy="1964604"/>
        </a:xfrm>
        <a:prstGeom prst="roundRect">
          <a:avLst>
            <a:gd name="adj" fmla="val 10000"/>
          </a:avLst>
        </a:prstGeom>
        <a:solidFill>
          <a:srgbClr val="9DC3E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err="1"/>
            <a:t>Geïntegreerde</a:t>
          </a:r>
          <a:r>
            <a:rPr lang="en-GB" sz="2700" kern="1200" dirty="0"/>
            <a:t> </a:t>
          </a:r>
          <a:r>
            <a:rPr lang="en-GB" sz="2700" kern="1200" dirty="0" err="1"/>
            <a:t>lerarenopleiding</a:t>
          </a:r>
          <a:endParaRPr lang="en-GB" sz="2700" kern="1200" dirty="0"/>
        </a:p>
        <a:p>
          <a:pPr marL="0" lvl="0" indent="0" algn="ctr" defTabSz="1200150">
            <a:lnSpc>
              <a:spcPct val="90000"/>
            </a:lnSpc>
            <a:spcBef>
              <a:spcPct val="0"/>
            </a:spcBef>
            <a:spcAft>
              <a:spcPct val="35000"/>
            </a:spcAft>
            <a:buNone/>
          </a:pPr>
          <a:r>
            <a:rPr lang="en-GB" sz="2700" kern="1200" dirty="0" err="1"/>
            <a:t>Specifieke</a:t>
          </a:r>
          <a:r>
            <a:rPr lang="en-GB" sz="2700" kern="1200" dirty="0"/>
            <a:t> </a:t>
          </a:r>
          <a:r>
            <a:rPr lang="en-GB" sz="2700" kern="1200" dirty="0" err="1"/>
            <a:t>lerarenopleiding</a:t>
          </a:r>
          <a:r>
            <a:rPr lang="en-GB" sz="2700" kern="1200" dirty="0"/>
            <a:t> </a:t>
          </a:r>
        </a:p>
      </dsp:txBody>
      <dsp:txXfrm>
        <a:off x="60662" y="4298323"/>
        <a:ext cx="2624992" cy="1849522"/>
      </dsp:txXfrm>
    </dsp:sp>
    <dsp:sp modelId="{3A9DB4CE-ABDE-448D-9A50-47CE75402540}">
      <dsp:nvSpPr>
        <dsp:cNvPr id="0" name=""/>
        <dsp:cNvSpPr/>
      </dsp:nvSpPr>
      <dsp:spPr>
        <a:xfrm>
          <a:off x="2973362" y="2122258"/>
          <a:ext cx="2740074" cy="1964604"/>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CVO’s </a:t>
          </a:r>
        </a:p>
      </dsp:txBody>
      <dsp:txXfrm>
        <a:off x="3030903" y="2179799"/>
        <a:ext cx="2624992" cy="1849522"/>
      </dsp:txXfrm>
    </dsp:sp>
    <dsp:sp modelId="{CD9C03C4-A177-47C3-A836-F947FE211F3F}">
      <dsp:nvSpPr>
        <dsp:cNvPr id="0" name=""/>
        <dsp:cNvSpPr/>
      </dsp:nvSpPr>
      <dsp:spPr>
        <a:xfrm>
          <a:off x="2973362" y="4240782"/>
          <a:ext cx="2740074" cy="1964604"/>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err="1"/>
            <a:t>Specifieke</a:t>
          </a:r>
          <a:r>
            <a:rPr lang="en-GB" sz="2700" kern="1200" dirty="0"/>
            <a:t> </a:t>
          </a:r>
          <a:r>
            <a:rPr lang="en-GB" sz="2700" kern="1200" dirty="0" err="1"/>
            <a:t>lerarenopleiding</a:t>
          </a:r>
          <a:r>
            <a:rPr lang="en-GB" sz="2700" kern="1200" dirty="0"/>
            <a:t> </a:t>
          </a:r>
        </a:p>
      </dsp:txBody>
      <dsp:txXfrm>
        <a:off x="3030903" y="4298323"/>
        <a:ext cx="2624992" cy="1849522"/>
      </dsp:txXfrm>
    </dsp:sp>
    <dsp:sp modelId="{6A6CA8AF-3112-45C5-9607-685D040A6E74}">
      <dsp:nvSpPr>
        <dsp:cNvPr id="0" name=""/>
        <dsp:cNvSpPr/>
      </dsp:nvSpPr>
      <dsp:spPr>
        <a:xfrm>
          <a:off x="5943603" y="2122258"/>
          <a:ext cx="2740074" cy="1964604"/>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err="1"/>
            <a:t>Universiteiten</a:t>
          </a:r>
          <a:endParaRPr lang="en-GB" sz="3200" kern="1200" dirty="0"/>
        </a:p>
      </dsp:txBody>
      <dsp:txXfrm>
        <a:off x="6001144" y="2179799"/>
        <a:ext cx="2624992" cy="1849522"/>
      </dsp:txXfrm>
    </dsp:sp>
    <dsp:sp modelId="{78DEC76F-08B3-4229-AC55-99B47C5B444C}">
      <dsp:nvSpPr>
        <dsp:cNvPr id="0" name=""/>
        <dsp:cNvSpPr/>
      </dsp:nvSpPr>
      <dsp:spPr>
        <a:xfrm>
          <a:off x="5943603" y="4240782"/>
          <a:ext cx="2740074" cy="1964604"/>
        </a:xfrm>
        <a:prstGeom prst="roundRect">
          <a:avLst>
            <a:gd name="adj" fmla="val 10000"/>
          </a:avLst>
        </a:prstGeom>
        <a:solidFill>
          <a:srgbClr val="9DC3E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err="1"/>
            <a:t>Specifieke</a:t>
          </a:r>
          <a:r>
            <a:rPr lang="en-GB" sz="2700" kern="1200" dirty="0"/>
            <a:t> </a:t>
          </a:r>
          <a:r>
            <a:rPr lang="en-GB" sz="2700" kern="1200" dirty="0" err="1"/>
            <a:t>lerarenopleiding</a:t>
          </a:r>
          <a:r>
            <a:rPr lang="en-GB" sz="2700" kern="1200" dirty="0"/>
            <a:t> </a:t>
          </a:r>
        </a:p>
      </dsp:txBody>
      <dsp:txXfrm>
        <a:off x="6001144" y="4298323"/>
        <a:ext cx="2624992" cy="18495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7E5E1E-CF54-4B4A-8CF4-5BCC2FC13364}" type="datetimeFigureOut">
              <a:rPr lang="nl-NL" smtClean="0"/>
              <a:t>19-1-2018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1AA865-87BC-8141-B851-094CF896F61E}" type="slidenum">
              <a:rPr lang="nl-NL" smtClean="0"/>
              <a:t>‹nr.›</a:t>
            </a:fld>
            <a:endParaRPr lang="nl-NL"/>
          </a:p>
        </p:txBody>
      </p:sp>
    </p:spTree>
    <p:extLst>
      <p:ext uri="{BB962C8B-B14F-4D97-AF65-F5344CB8AC3E}">
        <p14:creationId xmlns:p14="http://schemas.microsoft.com/office/powerpoint/2010/main" val="26222692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en-GB" dirty="0"/>
              <a:t>To ask for input and feedback (O2.1, O2.2, O3. and O4.)</a:t>
            </a:r>
          </a:p>
          <a:p>
            <a:pPr lvl="1"/>
            <a:r>
              <a:rPr lang="en-GB" dirty="0"/>
              <a:t>To strengthen connections between national networks</a:t>
            </a:r>
          </a:p>
          <a:p>
            <a:pPr lvl="1"/>
            <a:r>
              <a:rPr lang="en-GB" dirty="0"/>
              <a:t>To strengthen connection between national networks and activities and InFo-TED</a:t>
            </a:r>
          </a:p>
          <a:p>
            <a:endParaRPr lang="nl-NL" dirty="0"/>
          </a:p>
        </p:txBody>
      </p:sp>
      <p:sp>
        <p:nvSpPr>
          <p:cNvPr id="4" name="Tijdelijke aanduiding voor dianummer 3"/>
          <p:cNvSpPr>
            <a:spLocks noGrp="1"/>
          </p:cNvSpPr>
          <p:nvPr>
            <p:ph type="sldNum" sz="quarter" idx="10"/>
          </p:nvPr>
        </p:nvSpPr>
        <p:spPr/>
        <p:txBody>
          <a:bodyPr/>
          <a:lstStyle/>
          <a:p>
            <a:fld id="{E11AA865-87BC-8141-B851-094CF896F61E}" type="slidenum">
              <a:rPr lang="nl-NL" smtClean="0"/>
              <a:t>2</a:t>
            </a:fld>
            <a:endParaRPr lang="nl-NL"/>
          </a:p>
        </p:txBody>
      </p:sp>
    </p:spTree>
    <p:extLst>
      <p:ext uri="{BB962C8B-B14F-4D97-AF65-F5344CB8AC3E}">
        <p14:creationId xmlns:p14="http://schemas.microsoft.com/office/powerpoint/2010/main" val="1468764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visie op de uitwerking van een opleiding voor lerarenopleiders is gebaseerd op zeven principes: (1) coherent en </a:t>
            </a:r>
            <a:r>
              <a:rPr lang="nl-NL" sz="1200" kern="1200" dirty="0" err="1">
                <a:solidFill>
                  <a:schemeClr val="tx1"/>
                </a:solidFill>
                <a:effectLst/>
                <a:latin typeface="+mn-lt"/>
                <a:ea typeface="+mn-ea"/>
                <a:cs typeface="+mn-cs"/>
              </a:rPr>
              <a:t>evidence-based</a:t>
            </a:r>
            <a:r>
              <a:rPr lang="nl-NL" sz="1200" kern="1200" dirty="0">
                <a:solidFill>
                  <a:schemeClr val="tx1"/>
                </a:solidFill>
                <a:effectLst/>
                <a:latin typeface="+mn-lt"/>
                <a:ea typeface="+mn-ea"/>
                <a:cs typeface="+mn-cs"/>
              </a:rPr>
              <a:t>; (2) gelinkt aan de dagelijkse praktijk van de lerarenopleider; (3) eigenaarschap; (4) een langdurig karakter; (5) gericht op het ontwikkelen van een onderzoekende houding; (6) belang van (internationale) samenwerking; (7) met oog voor kwaliteit van de begeleiding/coaching tijdens de opleiding. Deze basisprincipes zijn richtinggevend bij het ontwerp van een opleiding voor lerarenopleiders, maar bieden ook houvast voor andere effectieve professionaliseringsinitiatieven voor lerarenopleiders. Hiernavolgend wordt elk van deze principes uitvoerig besproken en geconcretiseerd. </a:t>
            </a:r>
            <a:endParaRPr lang="nl-NL" dirty="0"/>
          </a:p>
          <a:p>
            <a:endParaRPr lang="nl-NL" dirty="0"/>
          </a:p>
        </p:txBody>
      </p:sp>
      <p:sp>
        <p:nvSpPr>
          <p:cNvPr id="4" name="Tijdelijke aanduiding voor dianummer 3"/>
          <p:cNvSpPr>
            <a:spLocks noGrp="1"/>
          </p:cNvSpPr>
          <p:nvPr>
            <p:ph type="sldNum" sz="quarter" idx="10"/>
          </p:nvPr>
        </p:nvSpPr>
        <p:spPr/>
        <p:txBody>
          <a:bodyPr/>
          <a:lstStyle/>
          <a:p>
            <a:fld id="{E11AA865-87BC-8141-B851-094CF896F61E}" type="slidenum">
              <a:rPr lang="nl-NL" smtClean="0"/>
              <a:t>12</a:t>
            </a:fld>
            <a:endParaRPr lang="nl-NL"/>
          </a:p>
        </p:txBody>
      </p:sp>
    </p:spTree>
    <p:extLst>
      <p:ext uri="{BB962C8B-B14F-4D97-AF65-F5344CB8AC3E}">
        <p14:creationId xmlns:p14="http://schemas.microsoft.com/office/powerpoint/2010/main" val="390893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86400" indent="0" algn="just">
              <a:buNone/>
            </a:pPr>
            <a:r>
              <a:rPr lang="en-GB" sz="1200" b="1" dirty="0">
                <a:solidFill>
                  <a:srgbClr val="000000"/>
                </a:solidFill>
              </a:rPr>
              <a:t>Educational program &gt; training or in-service activities</a:t>
            </a:r>
          </a:p>
          <a:p>
            <a:pPr algn="just">
              <a:buFontTx/>
              <a:buChar char="-"/>
            </a:pPr>
            <a:r>
              <a:rPr lang="en-GB" sz="1200" dirty="0">
                <a:solidFill>
                  <a:srgbClr val="000000"/>
                </a:solidFill>
              </a:rPr>
              <a:t>Coherent </a:t>
            </a:r>
          </a:p>
          <a:p>
            <a:pPr algn="just">
              <a:buFontTx/>
              <a:buChar char="-"/>
            </a:pPr>
            <a:r>
              <a:rPr lang="en-GB" sz="1200" dirty="0">
                <a:solidFill>
                  <a:srgbClr val="000000"/>
                </a:solidFill>
              </a:rPr>
              <a:t>Connections between modules</a:t>
            </a:r>
          </a:p>
          <a:p>
            <a:pPr algn="just"/>
            <a:endParaRPr lang="en-GB" sz="1200" dirty="0">
              <a:solidFill>
                <a:srgbClr val="000000"/>
              </a:solidFill>
            </a:endParaRPr>
          </a:p>
          <a:p>
            <a:pPr marL="86400" indent="0" algn="just">
              <a:buNone/>
            </a:pPr>
            <a:r>
              <a:rPr lang="en-GB" sz="1200" b="1" dirty="0">
                <a:solidFill>
                  <a:srgbClr val="000000"/>
                </a:solidFill>
              </a:rPr>
              <a:t>“Zipper principle” </a:t>
            </a:r>
          </a:p>
          <a:p>
            <a:pPr algn="just">
              <a:buFontTx/>
              <a:buChar char="-"/>
            </a:pPr>
            <a:r>
              <a:rPr lang="en-GB" sz="1200" dirty="0">
                <a:solidFill>
                  <a:srgbClr val="000000"/>
                </a:solidFill>
              </a:rPr>
              <a:t>Personal biography </a:t>
            </a:r>
          </a:p>
          <a:p>
            <a:pPr algn="just">
              <a:buFontTx/>
              <a:buChar char="-"/>
            </a:pPr>
            <a:r>
              <a:rPr lang="en-GB" sz="1200" dirty="0">
                <a:solidFill>
                  <a:srgbClr val="000000"/>
                </a:solidFill>
              </a:rPr>
              <a:t>Curriculum of the program </a:t>
            </a:r>
          </a:p>
          <a:p>
            <a:pPr marL="86400" indent="0" algn="just">
              <a:buNone/>
            </a:pPr>
            <a:endParaRPr lang="en-GB" sz="1200" b="1" dirty="0">
              <a:solidFill>
                <a:srgbClr val="000000"/>
              </a:solidFill>
            </a:endParaRPr>
          </a:p>
          <a:p>
            <a:pPr marL="86400" indent="0" algn="just">
              <a:buNone/>
            </a:pPr>
            <a:r>
              <a:rPr lang="en-GB" sz="1200" b="1" dirty="0">
                <a:solidFill>
                  <a:srgbClr val="000000"/>
                </a:solidFill>
              </a:rPr>
              <a:t>Learning attitude and researcherly disposition of teacher educators</a:t>
            </a:r>
          </a:p>
          <a:p>
            <a:pPr algn="just">
              <a:buFontTx/>
              <a:buChar char="-"/>
            </a:pPr>
            <a:r>
              <a:rPr lang="en-GB" sz="1200" dirty="0">
                <a:solidFill>
                  <a:srgbClr val="000000"/>
                </a:solidFill>
              </a:rPr>
              <a:t>Become a scholar in the field</a:t>
            </a:r>
          </a:p>
          <a:p>
            <a:pPr algn="just">
              <a:buFontTx/>
              <a:buChar char="-"/>
            </a:pPr>
            <a:r>
              <a:rPr lang="en-GB" sz="1200" dirty="0">
                <a:solidFill>
                  <a:srgbClr val="000000"/>
                </a:solidFill>
              </a:rPr>
              <a:t>Research journey</a:t>
            </a:r>
          </a:p>
        </p:txBody>
      </p:sp>
      <p:sp>
        <p:nvSpPr>
          <p:cNvPr id="4" name="Tijdelijke aanduiding voor dianummer 3"/>
          <p:cNvSpPr>
            <a:spLocks noGrp="1"/>
          </p:cNvSpPr>
          <p:nvPr>
            <p:ph type="sldNum" sz="quarter" idx="10"/>
          </p:nvPr>
        </p:nvSpPr>
        <p:spPr/>
        <p:txBody>
          <a:bodyPr/>
          <a:lstStyle/>
          <a:p>
            <a:fld id="{E11AA865-87BC-8141-B851-094CF896F61E}" type="slidenum">
              <a:rPr lang="nl-NL" smtClean="0"/>
              <a:t>13</a:t>
            </a:fld>
            <a:endParaRPr lang="nl-NL"/>
          </a:p>
        </p:txBody>
      </p:sp>
    </p:spTree>
    <p:extLst>
      <p:ext uri="{BB962C8B-B14F-4D97-AF65-F5344CB8AC3E}">
        <p14:creationId xmlns:p14="http://schemas.microsoft.com/office/powerpoint/2010/main" val="3908936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Korte inleidingen op stand van zaken </a:t>
            </a:r>
            <a:r>
              <a:rPr lang="nl-NL" sz="1200" kern="1200" dirty="0" err="1">
                <a:solidFill>
                  <a:schemeClr val="tx1"/>
                </a:solidFill>
                <a:effectLst/>
                <a:latin typeface="+mn-lt"/>
                <a:ea typeface="+mn-ea"/>
                <a:cs typeface="+mn-cs"/>
              </a:rPr>
              <a:t>mbt</a:t>
            </a:r>
            <a:r>
              <a:rPr lang="nl-NL" sz="1200" kern="1200" dirty="0">
                <a:solidFill>
                  <a:schemeClr val="tx1"/>
                </a:solidFill>
                <a:effectLst/>
                <a:latin typeface="+mn-lt"/>
                <a:ea typeface="+mn-ea"/>
                <a:cs typeface="+mn-cs"/>
              </a:rPr>
              <a:t> de leerbehoeften en </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ondersteuning van de professionele ontwikkeling van lerarenopleiders in </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Vlaanderen en Nederland	</a:t>
            </a:r>
            <a:endParaRPr lang="nl-BE"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E11AA865-87BC-8141-B851-094CF896F61E}" type="slidenum">
              <a:rPr lang="nl-NL" smtClean="0"/>
              <a:t>21</a:t>
            </a:fld>
            <a:endParaRPr lang="nl-NL"/>
          </a:p>
        </p:txBody>
      </p:sp>
    </p:spTree>
    <p:extLst>
      <p:ext uri="{BB962C8B-B14F-4D97-AF65-F5344CB8AC3E}">
        <p14:creationId xmlns:p14="http://schemas.microsoft.com/office/powerpoint/2010/main" val="3361023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Korte inleidingen op stand van zaken </a:t>
            </a:r>
            <a:r>
              <a:rPr lang="nl-NL" sz="1200" kern="1200" dirty="0" err="1">
                <a:solidFill>
                  <a:schemeClr val="tx1"/>
                </a:solidFill>
                <a:effectLst/>
                <a:latin typeface="+mn-lt"/>
                <a:ea typeface="+mn-ea"/>
                <a:cs typeface="+mn-cs"/>
              </a:rPr>
              <a:t>mbt</a:t>
            </a:r>
            <a:r>
              <a:rPr lang="nl-NL" sz="1200" kern="1200" dirty="0">
                <a:solidFill>
                  <a:schemeClr val="tx1"/>
                </a:solidFill>
                <a:effectLst/>
                <a:latin typeface="+mn-lt"/>
                <a:ea typeface="+mn-ea"/>
                <a:cs typeface="+mn-cs"/>
              </a:rPr>
              <a:t> de leerbehoeften en </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ondersteuning van de professionele ontwikkeling van lerarenopleiders in </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Vlaanderen en Nederland	</a:t>
            </a:r>
            <a:endParaRPr lang="nl-BE"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E11AA865-87BC-8141-B851-094CF896F61E}" type="slidenum">
              <a:rPr lang="nl-NL" smtClean="0"/>
              <a:t>22</a:t>
            </a:fld>
            <a:endParaRPr lang="nl-NL"/>
          </a:p>
        </p:txBody>
      </p:sp>
    </p:spTree>
    <p:extLst>
      <p:ext uri="{BB962C8B-B14F-4D97-AF65-F5344CB8AC3E}">
        <p14:creationId xmlns:p14="http://schemas.microsoft.com/office/powerpoint/2010/main" val="3361023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a:latin typeface="UGent Panno Text Medium"/>
                <a:cs typeface="UGent Panno Text Medium"/>
              </a:rPr>
              <a:t>Activiteiten</a:t>
            </a:r>
            <a:br>
              <a:rPr lang="nl-NL" sz="1600" dirty="0">
                <a:latin typeface="UGent Panno Text Medium"/>
                <a:cs typeface="UGent Panno Text Medium"/>
              </a:rPr>
            </a:br>
            <a:endParaRPr lang="nl-NL" sz="1600" dirty="0">
              <a:latin typeface="UGent Panno Text Medium"/>
              <a:cs typeface="UGent Panno Text Medium"/>
            </a:endParaRPr>
          </a:p>
          <a:p>
            <a:r>
              <a:rPr lang="nl-NL" sz="1600" dirty="0">
                <a:latin typeface="UGent Panno Text Medium"/>
                <a:cs typeface="UGent Panno Text Medium"/>
              </a:rPr>
              <a:t>Bij Summer school verwijzen naar Paulien </a:t>
            </a:r>
          </a:p>
        </p:txBody>
      </p:sp>
      <p:sp>
        <p:nvSpPr>
          <p:cNvPr id="4" name="Tijdelijke aanduiding voor dianummer 3"/>
          <p:cNvSpPr>
            <a:spLocks noGrp="1"/>
          </p:cNvSpPr>
          <p:nvPr>
            <p:ph type="sldNum" sz="quarter" idx="10"/>
          </p:nvPr>
        </p:nvSpPr>
        <p:spPr/>
        <p:txBody>
          <a:bodyPr/>
          <a:lstStyle/>
          <a:p>
            <a:fld id="{E11AA865-87BC-8141-B851-094CF896F61E}" type="slidenum">
              <a:rPr lang="nl-NL" smtClean="0"/>
              <a:t>24</a:t>
            </a:fld>
            <a:endParaRPr lang="nl-NL"/>
          </a:p>
        </p:txBody>
      </p:sp>
    </p:spTree>
    <p:extLst>
      <p:ext uri="{BB962C8B-B14F-4D97-AF65-F5344CB8AC3E}">
        <p14:creationId xmlns:p14="http://schemas.microsoft.com/office/powerpoint/2010/main" val="2426301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a:latin typeface="UGent Panno Text Medium"/>
                <a:cs typeface="UGent Panno Text Medium"/>
              </a:rPr>
              <a:t>Activiteiten</a:t>
            </a:r>
            <a:br>
              <a:rPr lang="nl-NL" sz="1600" dirty="0">
                <a:latin typeface="UGent Panno Text Medium"/>
                <a:cs typeface="UGent Panno Text Medium"/>
              </a:rPr>
            </a:br>
            <a:endParaRPr lang="nl-NL" sz="1600" dirty="0">
              <a:latin typeface="UGent Panno Text Medium"/>
              <a:cs typeface="UGent Panno Text Medium"/>
            </a:endParaRPr>
          </a:p>
          <a:p>
            <a:r>
              <a:rPr lang="nl-NL" sz="1600" dirty="0">
                <a:latin typeface="UGent Panno Text Medium"/>
                <a:cs typeface="UGent Panno Text Medium"/>
              </a:rPr>
              <a:t>Bij Summer school verwijzen naar Paulien </a:t>
            </a:r>
          </a:p>
        </p:txBody>
      </p:sp>
      <p:sp>
        <p:nvSpPr>
          <p:cNvPr id="4" name="Tijdelijke aanduiding voor dianummer 3"/>
          <p:cNvSpPr>
            <a:spLocks noGrp="1"/>
          </p:cNvSpPr>
          <p:nvPr>
            <p:ph type="sldNum" sz="quarter" idx="10"/>
          </p:nvPr>
        </p:nvSpPr>
        <p:spPr/>
        <p:txBody>
          <a:bodyPr/>
          <a:lstStyle/>
          <a:p>
            <a:fld id="{E11AA865-87BC-8141-B851-094CF896F61E}" type="slidenum">
              <a:rPr lang="nl-NL" smtClean="0"/>
              <a:t>25</a:t>
            </a:fld>
            <a:endParaRPr lang="nl-NL"/>
          </a:p>
        </p:txBody>
      </p:sp>
    </p:spTree>
    <p:extLst>
      <p:ext uri="{BB962C8B-B14F-4D97-AF65-F5344CB8AC3E}">
        <p14:creationId xmlns:p14="http://schemas.microsoft.com/office/powerpoint/2010/main" val="2426301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a:latin typeface="UGent Panno Text Medium"/>
                <a:cs typeface="UGent Panno Text Medium"/>
              </a:rPr>
              <a:t>Activiteiten</a:t>
            </a:r>
            <a:br>
              <a:rPr lang="nl-NL" sz="1600" dirty="0">
                <a:latin typeface="UGent Panno Text Medium"/>
                <a:cs typeface="UGent Panno Text Medium"/>
              </a:rPr>
            </a:br>
            <a:endParaRPr lang="nl-NL" sz="1600" dirty="0">
              <a:latin typeface="UGent Panno Text Medium"/>
              <a:cs typeface="UGent Panno Text Medium"/>
            </a:endParaRPr>
          </a:p>
        </p:txBody>
      </p:sp>
      <p:sp>
        <p:nvSpPr>
          <p:cNvPr id="4" name="Tijdelijke aanduiding voor dianummer 3"/>
          <p:cNvSpPr>
            <a:spLocks noGrp="1"/>
          </p:cNvSpPr>
          <p:nvPr>
            <p:ph type="sldNum" sz="quarter" idx="10"/>
          </p:nvPr>
        </p:nvSpPr>
        <p:spPr/>
        <p:txBody>
          <a:bodyPr/>
          <a:lstStyle/>
          <a:p>
            <a:fld id="{E11AA865-87BC-8141-B851-094CF896F61E}" type="slidenum">
              <a:rPr lang="nl-NL" smtClean="0"/>
              <a:t>26</a:t>
            </a:fld>
            <a:endParaRPr lang="nl-NL"/>
          </a:p>
        </p:txBody>
      </p:sp>
    </p:spTree>
    <p:extLst>
      <p:ext uri="{BB962C8B-B14F-4D97-AF65-F5344CB8AC3E}">
        <p14:creationId xmlns:p14="http://schemas.microsoft.com/office/powerpoint/2010/main" val="2426301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r>
              <a:rPr lang="nl-NL" sz="1200" dirty="0">
                <a:latin typeface="Consolas" pitchFamily="49" charset="0"/>
                <a:cs typeface="Consolas" pitchFamily="49" charset="0"/>
              </a:rPr>
              <a:t>Gesitueerd in: </a:t>
            </a:r>
            <a:br>
              <a:rPr lang="nl-NL" sz="1200" dirty="0">
                <a:latin typeface="Consolas" pitchFamily="49" charset="0"/>
                <a:cs typeface="Consolas" pitchFamily="49" charset="0"/>
              </a:rPr>
            </a:br>
            <a:br>
              <a:rPr lang="nl-NL" sz="1200" dirty="0">
                <a:latin typeface="Consolas" pitchFamily="49" charset="0"/>
                <a:cs typeface="Consolas" pitchFamily="49" charset="0"/>
              </a:rPr>
            </a:br>
            <a:r>
              <a:rPr lang="nl-NL" sz="1200" dirty="0">
                <a:latin typeface="Consolas" pitchFamily="49" charset="0"/>
                <a:cs typeface="Consolas" pitchFamily="49" charset="0"/>
              </a:rPr>
              <a:t>Lerarenopleiding</a:t>
            </a:r>
            <a:br>
              <a:rPr lang="nl-NL" sz="1200" dirty="0">
                <a:latin typeface="Consolas" pitchFamily="49" charset="0"/>
                <a:cs typeface="Consolas" pitchFamily="49" charset="0"/>
              </a:rPr>
            </a:br>
            <a:br>
              <a:rPr lang="nl-NL" sz="1200" dirty="0">
                <a:latin typeface="Consolas" pitchFamily="49" charset="0"/>
                <a:cs typeface="Consolas" pitchFamily="49" charset="0"/>
              </a:rPr>
            </a:br>
            <a:r>
              <a:rPr lang="nl-NL" sz="1200" dirty="0">
                <a:latin typeface="Consolas" pitchFamily="49" charset="0"/>
                <a:cs typeface="Consolas" pitchFamily="49" charset="0"/>
              </a:rPr>
              <a:t>Curriculum</a:t>
            </a:r>
            <a:br>
              <a:rPr lang="nl-NL" sz="1200" dirty="0">
                <a:latin typeface="Consolas" pitchFamily="49" charset="0"/>
                <a:cs typeface="Consolas" pitchFamily="49" charset="0"/>
              </a:rPr>
            </a:br>
            <a:br>
              <a:rPr lang="nl-NL" sz="1200" dirty="0">
                <a:latin typeface="Consolas" pitchFamily="49" charset="0"/>
                <a:cs typeface="Consolas" pitchFamily="49" charset="0"/>
              </a:rPr>
            </a:br>
            <a:r>
              <a:rPr lang="nl-NL" sz="1200" dirty="0">
                <a:latin typeface="Consolas" pitchFamily="49" charset="0"/>
                <a:cs typeface="Consolas" pitchFamily="49" charset="0"/>
              </a:rPr>
              <a:t>Nationale referentiekaders</a:t>
            </a:r>
            <a:br>
              <a:rPr lang="nl-NL" sz="1200" dirty="0">
                <a:latin typeface="Consolas" pitchFamily="49" charset="0"/>
                <a:cs typeface="Consolas" pitchFamily="49" charset="0"/>
              </a:rPr>
            </a:br>
            <a:br>
              <a:rPr lang="nl-NL" sz="1200" dirty="0">
                <a:latin typeface="Consolas" pitchFamily="49" charset="0"/>
                <a:cs typeface="Consolas" pitchFamily="49" charset="0"/>
              </a:rPr>
            </a:br>
            <a:r>
              <a:rPr lang="nl-NL" sz="1200" dirty="0">
                <a:latin typeface="Consolas" pitchFamily="49" charset="0"/>
                <a:cs typeface="Consolas" pitchFamily="49" charset="0"/>
              </a:rPr>
              <a:t>Europese en globale ontwikkelingen</a:t>
            </a:r>
            <a:endParaRPr lang="nl-NL" dirty="0"/>
          </a:p>
        </p:txBody>
      </p:sp>
      <p:sp>
        <p:nvSpPr>
          <p:cNvPr id="4" name="Tijdelijke aanduiding voor dianummer 3"/>
          <p:cNvSpPr>
            <a:spLocks noGrp="1"/>
          </p:cNvSpPr>
          <p:nvPr>
            <p:ph type="sldNum" sz="quarter" idx="10"/>
          </p:nvPr>
        </p:nvSpPr>
        <p:spPr/>
        <p:txBody>
          <a:bodyPr/>
          <a:lstStyle/>
          <a:p>
            <a:fld id="{E11AA865-87BC-8141-B851-094CF896F61E}" type="slidenum">
              <a:rPr lang="nl-NL" smtClean="0"/>
              <a:t>27</a:t>
            </a:fld>
            <a:endParaRPr lang="nl-NL"/>
          </a:p>
        </p:txBody>
      </p:sp>
    </p:spTree>
    <p:extLst>
      <p:ext uri="{BB962C8B-B14F-4D97-AF65-F5344CB8AC3E}">
        <p14:creationId xmlns:p14="http://schemas.microsoft.com/office/powerpoint/2010/main" val="4257522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E11AA865-87BC-8141-B851-094CF896F61E}" type="slidenum">
              <a:rPr lang="nl-NL" smtClean="0"/>
              <a:t>28</a:t>
            </a:fld>
            <a:endParaRPr lang="nl-NL"/>
          </a:p>
        </p:txBody>
      </p:sp>
    </p:spTree>
    <p:extLst>
      <p:ext uri="{BB962C8B-B14F-4D97-AF65-F5344CB8AC3E}">
        <p14:creationId xmlns:p14="http://schemas.microsoft.com/office/powerpoint/2010/main" val="265939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14:00 – 15:15		Workshops		</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Groep A,  ruimte Z-021 (met </a:t>
            </a:r>
            <a:r>
              <a:rPr lang="nl-NL" sz="1200" i="1" kern="1200" dirty="0">
                <a:solidFill>
                  <a:schemeClr val="tx1"/>
                </a:solidFill>
                <a:effectLst/>
                <a:latin typeface="+mn-lt"/>
                <a:ea typeface="+mn-ea"/>
                <a:cs typeface="+mn-cs"/>
              </a:rPr>
              <a:t>Paulien Meijer, </a:t>
            </a:r>
            <a:r>
              <a:rPr lang="nl-NL" sz="1200" i="1" kern="1200" dirty="0" err="1">
                <a:solidFill>
                  <a:schemeClr val="tx1"/>
                </a:solidFill>
                <a:effectLst/>
                <a:latin typeface="+mn-lt"/>
                <a:ea typeface="+mn-ea"/>
                <a:cs typeface="+mn-cs"/>
              </a:rPr>
              <a:t>Helma</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Oolbekkink</a:t>
            </a:r>
            <a:r>
              <a:rPr lang="nl-NL" sz="1200" i="1" kern="1200" dirty="0">
                <a:solidFill>
                  <a:schemeClr val="tx1"/>
                </a:solidFill>
                <a:effectLst/>
                <a:latin typeface="+mn-lt"/>
                <a:ea typeface="+mn-ea"/>
                <a:cs typeface="+mn-cs"/>
              </a:rPr>
              <a:t>, Geert Kelchtermans en Ann </a:t>
            </a:r>
            <a:r>
              <a:rPr lang="nl-NL" sz="1200" i="1" kern="1200" dirty="0" err="1">
                <a:solidFill>
                  <a:schemeClr val="tx1"/>
                </a:solidFill>
                <a:effectLst/>
                <a:latin typeface="+mn-lt"/>
                <a:ea typeface="+mn-ea"/>
                <a:cs typeface="+mn-cs"/>
              </a:rPr>
              <a:t>Deketelaere</a:t>
            </a:r>
            <a:r>
              <a:rPr lang="nl-NL"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Proeven aan de inhoud van het programma van de Summer Academy. Sluit het programma aan op behoeften en hoe kunnen we duurzame verbindingen maken? </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Groep B, ruimte Z-009 (met </a:t>
            </a:r>
            <a:r>
              <a:rPr lang="nl-NL" sz="1200" i="1" kern="1200" dirty="0">
                <a:solidFill>
                  <a:schemeClr val="tx1"/>
                </a:solidFill>
                <a:effectLst/>
                <a:latin typeface="+mn-lt"/>
                <a:ea typeface="+mn-ea"/>
                <a:cs typeface="+mn-cs"/>
              </a:rPr>
              <a:t>Mieke Lunenberg, </a:t>
            </a:r>
            <a:r>
              <a:rPr lang="nl-NL" sz="1200" i="1" kern="1200" dirty="0" err="1">
                <a:solidFill>
                  <a:schemeClr val="tx1"/>
                </a:solidFill>
                <a:effectLst/>
                <a:latin typeface="+mn-lt"/>
                <a:ea typeface="+mn-ea"/>
                <a:cs typeface="+mn-cs"/>
              </a:rPr>
              <a:t>Jurriën</a:t>
            </a:r>
            <a:r>
              <a:rPr lang="nl-NL" sz="1200" i="1" kern="1200" dirty="0">
                <a:solidFill>
                  <a:schemeClr val="tx1"/>
                </a:solidFill>
                <a:effectLst/>
                <a:latin typeface="+mn-lt"/>
                <a:ea typeface="+mn-ea"/>
                <a:cs typeface="+mn-cs"/>
              </a:rPr>
              <a:t> Dengerink, Ruben					Vanderlinde</a:t>
            </a:r>
            <a:r>
              <a:rPr lang="nl-NL" sz="1200" kern="1200" dirty="0">
                <a:solidFill>
                  <a:schemeClr val="tx1"/>
                </a:solidFill>
                <a:effectLst/>
                <a:latin typeface="+mn-lt"/>
                <a:ea typeface="+mn-ea"/>
                <a:cs typeface="+mn-cs"/>
              </a:rPr>
              <a:t>):</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Naar optimale condities voor </a:t>
            </a:r>
            <a:r>
              <a:rPr lang="nl-NL" sz="1200" kern="1200" dirty="0" err="1">
                <a:solidFill>
                  <a:schemeClr val="tx1"/>
                </a:solidFill>
                <a:effectLst/>
                <a:latin typeface="+mn-lt"/>
                <a:ea typeface="+mn-ea"/>
                <a:cs typeface="+mn-cs"/>
              </a:rPr>
              <a:t>capacity</a:t>
            </a:r>
            <a:r>
              <a:rPr lang="nl-NL" sz="1200" kern="1200" dirty="0">
                <a:solidFill>
                  <a:schemeClr val="tx1"/>
                </a:solidFill>
                <a:effectLst/>
                <a:latin typeface="+mn-lt"/>
                <a:ea typeface="+mn-ea"/>
                <a:cs typeface="+mn-cs"/>
              </a:rPr>
              <a:t>-building in Nederland en Vlaanderen in een internationale context.</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groep formuleert aanbevelingen voor</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 wat  kan (e)-</a:t>
            </a:r>
            <a:r>
              <a:rPr lang="nl-NL" sz="1200" kern="1200" dirty="0" err="1">
                <a:solidFill>
                  <a:schemeClr val="tx1"/>
                </a:solidFill>
                <a:effectLst/>
                <a:latin typeface="+mn-lt"/>
                <a:ea typeface="+mn-ea"/>
                <a:cs typeface="+mn-cs"/>
              </a:rPr>
              <a:t>inFo</a:t>
            </a:r>
            <a:r>
              <a:rPr lang="nl-NL" sz="1200" kern="1200" dirty="0">
                <a:solidFill>
                  <a:schemeClr val="tx1"/>
                </a:solidFill>
                <a:effectLst/>
                <a:latin typeface="+mn-lt"/>
                <a:ea typeface="+mn-ea"/>
                <a:cs typeface="+mn-cs"/>
              </a:rPr>
              <a:t>-TED bijdragen aan nationale activiteiten / infrastructuur van professionele ontwikkeling van lerarenopleiders</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 wat kunnen deelnemers / gerepresenteerde organisaties bijdragen aan de activiteiten / het programma van (e)-</a:t>
            </a:r>
            <a:r>
              <a:rPr lang="nl-NL" sz="1200" kern="1200" dirty="0" err="1">
                <a:solidFill>
                  <a:schemeClr val="tx1"/>
                </a:solidFill>
                <a:effectLst/>
                <a:latin typeface="+mn-lt"/>
                <a:ea typeface="+mn-ea"/>
                <a:cs typeface="+mn-cs"/>
              </a:rPr>
              <a:t>inFo</a:t>
            </a:r>
            <a:r>
              <a:rPr lang="nl-NL" sz="1200" kern="1200" dirty="0">
                <a:solidFill>
                  <a:schemeClr val="tx1"/>
                </a:solidFill>
                <a:effectLst/>
                <a:latin typeface="+mn-lt"/>
                <a:ea typeface="+mn-ea"/>
                <a:cs typeface="+mn-cs"/>
              </a:rPr>
              <a:t>-TED.</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15:15 – 16:00		</a:t>
            </a:r>
            <a:r>
              <a:rPr lang="nl-NL" sz="1200" i="1" kern="1200" dirty="0">
                <a:solidFill>
                  <a:schemeClr val="tx1"/>
                </a:solidFill>
                <a:effectLst/>
                <a:latin typeface="+mn-lt"/>
                <a:ea typeface="+mn-ea"/>
                <a:cs typeface="+mn-cs"/>
              </a:rPr>
              <a:t>Paulien	Meijer	</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Plenair </a:t>
            </a:r>
            <a:r>
              <a:rPr lang="nl-NL" sz="1200" kern="1200" dirty="0" err="1">
                <a:solidFill>
                  <a:schemeClr val="tx1"/>
                </a:solidFill>
                <a:effectLst/>
                <a:latin typeface="+mn-lt"/>
                <a:ea typeface="+mn-ea"/>
                <a:cs typeface="+mn-cs"/>
              </a:rPr>
              <a:t>wrap</a:t>
            </a:r>
            <a:r>
              <a:rPr lang="nl-NL" sz="1200" kern="1200" dirty="0">
                <a:solidFill>
                  <a:schemeClr val="tx1"/>
                </a:solidFill>
                <a:effectLst/>
                <a:latin typeface="+mn-lt"/>
                <a:ea typeface="+mn-ea"/>
                <a:cs typeface="+mn-cs"/>
              </a:rPr>
              <a:t> up, </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 wat neemt eenieder mee </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 wat geeft eenieder mee</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c. wat is een vervolg samen</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16:00			Borrel</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professionele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ontwikkeling</a:t>
            </a:r>
            <a:r>
              <a:rPr lang="en-US" sz="1200" kern="1200" dirty="0">
                <a:solidFill>
                  <a:schemeClr val="tx1"/>
                </a:solidFill>
                <a:effectLst/>
                <a:latin typeface="+mn-lt"/>
                <a:ea typeface="+mn-ea"/>
                <a:cs typeface="+mn-cs"/>
              </a:rPr>
              <a:t> van </a:t>
            </a:r>
            <a:r>
              <a:rPr lang="en-US" sz="1200" kern="1200" dirty="0" err="1">
                <a:solidFill>
                  <a:schemeClr val="tx1"/>
                </a:solidFill>
                <a:effectLst/>
                <a:latin typeface="+mn-lt"/>
                <a:ea typeface="+mn-ea"/>
                <a:cs typeface="+mn-cs"/>
              </a:rPr>
              <a:t>lerarenopleiders</a:t>
            </a:r>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nogal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veranderd</a:t>
            </a:r>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elk </a:t>
            </a:r>
            <a:r>
              <a:rPr lang="en-US" sz="1200" kern="1200" dirty="0" err="1">
                <a:solidFill>
                  <a:schemeClr val="tx1"/>
                </a:solidFill>
                <a:effectLst/>
                <a:latin typeface="+mn-lt"/>
                <a:ea typeface="+mn-ea"/>
                <a:cs typeface="+mn-cs"/>
              </a:rPr>
              <a:t>een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kwartiertje</a:t>
            </a:r>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opleiding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ritsprincipe</a:t>
            </a:r>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leerbehoeften</a:t>
            </a:r>
            <a:r>
              <a:rPr lang="en-US" sz="1200" kern="1200" dirty="0">
                <a:solidFill>
                  <a:schemeClr val="tx1"/>
                </a:solidFill>
                <a:effectLst/>
                <a:latin typeface="+mn-lt"/>
                <a:ea typeface="+mn-ea"/>
                <a:cs typeface="+mn-cs"/>
              </a:rPr>
              <a:t> EVALO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PPT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15minuten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SLIDES Ruben </a:t>
            </a:r>
            <a:r>
              <a:rPr lang="en-US" sz="1200" kern="1200" dirty="0" err="1">
                <a:solidFill>
                  <a:schemeClr val="tx1"/>
                </a:solidFill>
                <a:effectLst/>
                <a:latin typeface="+mn-lt"/>
                <a:ea typeface="+mn-ea"/>
                <a:cs typeface="+mn-cs"/>
              </a:rPr>
              <a:t>infoted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trondheim</a:t>
            </a:r>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Keynote VELON/VELOV (InFo-TED)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Uitwisseling </a:t>
            </a:r>
            <a:endParaRPr lang="nl-B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Netwerken</a:t>
            </a:r>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Feedback op het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ontwikkelen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werk</a:t>
            </a:r>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INFO-TED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Presentatie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ontbreekt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nog</a:t>
            </a:r>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Erasmus+ </a:t>
            </a:r>
            <a:r>
              <a:rPr lang="en-US" sz="1200" kern="1200" dirty="0" err="1">
                <a:solidFill>
                  <a:schemeClr val="tx1"/>
                </a:solidFill>
                <a:effectLst/>
                <a:latin typeface="+mn-lt"/>
                <a:ea typeface="+mn-ea"/>
                <a:cs typeface="+mn-cs"/>
              </a:rPr>
              <a:t>verhaal</a:t>
            </a:r>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a:t>
            </a:r>
            <a:r>
              <a:rPr lang="en-US" sz="1200" kern="1200" dirty="0" err="1">
                <a:solidFill>
                  <a:schemeClr val="tx1"/>
                </a:solidFill>
                <a:effectLst/>
                <a:latin typeface="+mn-lt"/>
                <a:ea typeface="+mn-ea"/>
                <a:cs typeface="+mn-cs"/>
              </a:rPr>
              <a:t>presentaties</a:t>
            </a:r>
            <a:endParaRPr lang="nl-BE"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welkom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doel</a:t>
            </a:r>
            <a:r>
              <a:rPr lang="en-US" sz="1200" kern="1200" dirty="0">
                <a:solidFill>
                  <a:schemeClr val="tx1"/>
                </a:solidFill>
                <a:effectLst/>
                <a:latin typeface="+mn-lt"/>
                <a:ea typeface="+mn-ea"/>
                <a:cs typeface="+mn-cs"/>
              </a:rPr>
              <a:t> van de dag en </a:t>
            </a:r>
            <a:r>
              <a:rPr lang="en-US" sz="1200" kern="1200" dirty="0" err="1">
                <a:solidFill>
                  <a:schemeClr val="tx1"/>
                </a:solidFill>
                <a:effectLst/>
                <a:latin typeface="+mn-lt"/>
                <a:ea typeface="+mn-ea"/>
                <a:cs typeface="+mn-cs"/>
              </a:rPr>
              <a:t>voorstelling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rond</a:t>
            </a:r>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korte</a:t>
            </a:r>
            <a:r>
              <a:rPr lang="en-US" sz="1200" kern="1200" dirty="0">
                <a:solidFill>
                  <a:schemeClr val="tx1"/>
                </a:solidFill>
                <a:effectLst/>
                <a:latin typeface="+mn-lt"/>
                <a:ea typeface="+mn-ea"/>
                <a:cs typeface="+mn-cs"/>
              </a:rPr>
              <a:t> stand van </a:t>
            </a:r>
            <a:r>
              <a:rPr lang="en-US" sz="1200" kern="1200" dirty="0" err="1">
                <a:solidFill>
                  <a:schemeClr val="tx1"/>
                </a:solidFill>
                <a:effectLst/>
                <a:latin typeface="+mn-lt"/>
                <a:ea typeface="+mn-ea"/>
                <a:cs typeface="+mn-cs"/>
              </a:rPr>
              <a:t>zaken</a:t>
            </a:r>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(e)INFO-ted </a:t>
            </a:r>
            <a:r>
              <a:rPr lang="en-US" sz="1200" kern="1200" dirty="0" err="1">
                <a:solidFill>
                  <a:schemeClr val="tx1"/>
                </a:solidFill>
                <a:effectLst/>
                <a:latin typeface="+mn-lt"/>
                <a:ea typeface="+mn-ea"/>
                <a:cs typeface="+mn-cs"/>
              </a:rPr>
              <a:t>als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geheel</a:t>
            </a:r>
            <a:r>
              <a:rPr lang="en-US" sz="1200" kern="1200" dirty="0">
                <a:solidFill>
                  <a:schemeClr val="tx1"/>
                </a:solidFill>
                <a:effectLst/>
                <a:latin typeface="+mn-lt"/>
                <a:ea typeface="+mn-ea"/>
                <a:cs typeface="+mn-cs"/>
              </a:rPr>
              <a:t> (Erasmus +) </a:t>
            </a:r>
            <a:endParaRPr lang="nl-B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Summer academy / Website </a:t>
            </a:r>
            <a:endParaRPr lang="nl-B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Twee </a:t>
            </a:r>
            <a:r>
              <a:rPr lang="en-US" sz="1200" kern="1200" dirty="0" err="1">
                <a:solidFill>
                  <a:schemeClr val="tx1"/>
                </a:solidFill>
                <a:effectLst/>
                <a:latin typeface="+mn-lt"/>
                <a:ea typeface="+mn-ea"/>
                <a:cs typeface="+mn-cs"/>
              </a:rPr>
              <a:t>grote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dingen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conceptueel</a:t>
            </a:r>
            <a:r>
              <a:rPr lang="en-US" sz="1200" kern="1200" dirty="0">
                <a:solidFill>
                  <a:schemeClr val="tx1"/>
                </a:solidFill>
                <a:effectLst/>
                <a:latin typeface="+mn-lt"/>
                <a:ea typeface="+mn-ea"/>
                <a:cs typeface="+mn-cs"/>
              </a:rPr>
              <a:t> model + building blocks </a:t>
            </a:r>
            <a:endParaRPr lang="nl-BE"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Hoofdlijnen</a:t>
            </a:r>
            <a:r>
              <a:rPr lang="en-US" sz="1200" kern="1200" dirty="0">
                <a:solidFill>
                  <a:schemeClr val="tx1"/>
                </a:solidFill>
                <a:effectLst/>
                <a:latin typeface="+mn-lt"/>
                <a:ea typeface="+mn-ea"/>
                <a:cs typeface="+mn-cs"/>
              </a:rPr>
              <a:t> en </a:t>
            </a:r>
            <a:r>
              <a:rPr lang="en-US" sz="1200" kern="1200" dirty="0" err="1">
                <a:solidFill>
                  <a:schemeClr val="tx1"/>
                </a:solidFill>
                <a:effectLst/>
                <a:latin typeface="+mn-lt"/>
                <a:ea typeface="+mn-ea"/>
                <a:cs typeface="+mn-cs"/>
              </a:rPr>
              <a:t>doelen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programma</a:t>
            </a:r>
            <a:r>
              <a:rPr lang="en-US" sz="1200" kern="1200" dirty="0">
                <a:solidFill>
                  <a:schemeClr val="tx1"/>
                </a:solidFill>
                <a:effectLst/>
                <a:latin typeface="+mn-lt"/>
                <a:ea typeface="+mn-ea"/>
                <a:cs typeface="+mn-cs"/>
              </a:rPr>
              <a:t> summer academy </a:t>
            </a:r>
            <a:endParaRPr lang="nl-BE"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kort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doorverwijzen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Paulien</a:t>
            </a:r>
            <a:r>
              <a:rPr lang="en-US" sz="1200" kern="1200" dirty="0">
                <a:solidFill>
                  <a:schemeClr val="tx1"/>
                </a:solidFill>
                <a:effectLst/>
                <a:latin typeface="+mn-lt"/>
                <a:ea typeface="+mn-ea"/>
                <a:cs typeface="+mn-cs"/>
              </a:rPr>
              <a:t> en </a:t>
            </a:r>
            <a:r>
              <a:rPr lang="en-US" sz="1200" kern="1200" dirty="0" err="1">
                <a:solidFill>
                  <a:schemeClr val="tx1"/>
                </a:solidFill>
                <a:effectLst/>
                <a:latin typeface="+mn-lt"/>
                <a:ea typeface="+mn-ea"/>
                <a:cs typeface="+mn-cs"/>
              </a:rPr>
              <a:t>Mieke</a:t>
            </a:r>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Brede context van hoe het </a:t>
            </a:r>
            <a:r>
              <a:rPr lang="en-US" sz="1200" kern="1200" dirty="0" err="1">
                <a:solidFill>
                  <a:schemeClr val="tx1"/>
                </a:solidFill>
                <a:effectLst/>
                <a:latin typeface="+mn-lt"/>
                <a:ea typeface="+mn-ea"/>
                <a:cs typeface="+mn-cs"/>
              </a:rPr>
              <a:t>zat</a:t>
            </a:r>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Waar</a:t>
            </a:r>
            <a:r>
              <a:rPr lang="en-US" sz="1200" kern="1200" dirty="0">
                <a:solidFill>
                  <a:schemeClr val="tx1"/>
                </a:solidFill>
                <a:effectLst/>
                <a:latin typeface="+mn-lt"/>
                <a:ea typeface="+mn-ea"/>
                <a:cs typeface="+mn-cs"/>
              </a:rPr>
              <a:t> we </a:t>
            </a:r>
            <a:r>
              <a:rPr lang="en-US" sz="1200" kern="1200" dirty="0" err="1">
                <a:solidFill>
                  <a:schemeClr val="tx1"/>
                </a:solidFill>
                <a:effectLst/>
                <a:latin typeface="+mn-lt"/>
                <a:ea typeface="+mn-ea"/>
                <a:cs typeface="+mn-cs"/>
              </a:rPr>
              <a:t>naartoe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gaan</a:t>
            </a:r>
            <a:r>
              <a:rPr lang="en-US" sz="1200" kern="1200" dirty="0">
                <a:solidFill>
                  <a:schemeClr val="tx1"/>
                </a:solidFill>
                <a:effectLst/>
                <a:latin typeface="+mn-lt"/>
                <a:ea typeface="+mn-ea"/>
                <a:cs typeface="+mn-cs"/>
              </a:rPr>
              <a:t> en </a:t>
            </a:r>
            <a:r>
              <a:rPr lang="en-US" sz="1200" kern="1200" dirty="0" err="1">
                <a:solidFill>
                  <a:schemeClr val="tx1"/>
                </a:solidFill>
                <a:effectLst/>
                <a:latin typeface="+mn-lt"/>
                <a:ea typeface="+mn-ea"/>
                <a:cs typeface="+mn-cs"/>
              </a:rPr>
              <a:t>wat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beslist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werd</a:t>
            </a:r>
            <a:r>
              <a:rPr lang="en-US" sz="1200" kern="1200" dirty="0">
                <a:solidFill>
                  <a:schemeClr val="tx1"/>
                </a:solidFill>
                <a:effectLst/>
                <a:latin typeface="+mn-lt"/>
                <a:ea typeface="+mn-ea"/>
                <a:cs typeface="+mn-cs"/>
              </a:rPr>
              <a:t> in </a:t>
            </a:r>
            <a:r>
              <a:rPr lang="en-US" sz="1200" kern="1200" dirty="0" err="1">
                <a:solidFill>
                  <a:schemeClr val="tx1"/>
                </a:solidFill>
                <a:effectLst/>
                <a:latin typeface="+mn-lt"/>
                <a:ea typeface="+mn-ea"/>
                <a:cs typeface="+mn-cs"/>
              </a:rPr>
              <a:t>Vlaanderen</a:t>
            </a:r>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Vertalen</a:t>
            </a:r>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E11AA865-87BC-8141-B851-094CF896F61E}" type="slidenum">
              <a:rPr lang="nl-NL" smtClean="0"/>
              <a:t>3</a:t>
            </a:fld>
            <a:endParaRPr lang="nl-NL"/>
          </a:p>
        </p:txBody>
      </p:sp>
    </p:spTree>
    <p:extLst>
      <p:ext uri="{BB962C8B-B14F-4D97-AF65-F5344CB8AC3E}">
        <p14:creationId xmlns:p14="http://schemas.microsoft.com/office/powerpoint/2010/main" val="330373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Korte inleidingen op stand van zaken </a:t>
            </a:r>
            <a:r>
              <a:rPr lang="nl-NL" sz="1200" kern="1200" dirty="0" err="1">
                <a:solidFill>
                  <a:schemeClr val="tx1"/>
                </a:solidFill>
                <a:effectLst/>
                <a:latin typeface="+mn-lt"/>
                <a:ea typeface="+mn-ea"/>
                <a:cs typeface="+mn-cs"/>
              </a:rPr>
              <a:t>mbt</a:t>
            </a:r>
            <a:r>
              <a:rPr lang="nl-NL" sz="1200" kern="1200" dirty="0">
                <a:solidFill>
                  <a:schemeClr val="tx1"/>
                </a:solidFill>
                <a:effectLst/>
                <a:latin typeface="+mn-lt"/>
                <a:ea typeface="+mn-ea"/>
                <a:cs typeface="+mn-cs"/>
              </a:rPr>
              <a:t> de leerbehoeften en </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ondersteuning van de professionele ontwikkeling van lerarenopleiders in </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Vlaanderen en Nederland	</a:t>
            </a:r>
            <a:endParaRPr lang="nl-BE"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E11AA865-87BC-8141-B851-094CF896F61E}" type="slidenum">
              <a:rPr lang="nl-NL" smtClean="0"/>
              <a:t>5</a:t>
            </a:fld>
            <a:endParaRPr lang="nl-NL"/>
          </a:p>
        </p:txBody>
      </p:sp>
    </p:spTree>
    <p:extLst>
      <p:ext uri="{BB962C8B-B14F-4D97-AF65-F5344CB8AC3E}">
        <p14:creationId xmlns:p14="http://schemas.microsoft.com/office/powerpoint/2010/main" val="336102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86400" indent="0" algn="just">
              <a:buNone/>
            </a:pPr>
            <a:r>
              <a:rPr lang="en-GB" sz="1200" b="1" dirty="0"/>
              <a:t>No preconditioned role demands to become a teacher educator </a:t>
            </a:r>
          </a:p>
          <a:p>
            <a:pPr marL="600750" indent="-514350" algn="just">
              <a:buFont typeface="+mj-lt"/>
              <a:buAutoNum type="arabicPeriod"/>
            </a:pPr>
            <a:r>
              <a:rPr lang="en-GB" sz="1200" dirty="0"/>
              <a:t>Successful classroom teachers </a:t>
            </a:r>
          </a:p>
          <a:p>
            <a:pPr marL="600750" indent="-514350" algn="just">
              <a:buFont typeface="+mj-lt"/>
              <a:buAutoNum type="arabicPeriod"/>
            </a:pPr>
            <a:r>
              <a:rPr lang="en-GB" sz="1200" dirty="0"/>
              <a:t>Subject specialists </a:t>
            </a:r>
          </a:p>
          <a:p>
            <a:pPr marL="600750" indent="-514350" algn="just">
              <a:buFont typeface="+mj-lt"/>
              <a:buAutoNum type="arabicPeriod"/>
            </a:pPr>
            <a:r>
              <a:rPr lang="en-GB" sz="1200" dirty="0"/>
              <a:t>“General” educationalists</a:t>
            </a:r>
          </a:p>
          <a:p>
            <a:pPr marL="600750" indent="-514350" algn="just">
              <a:buFont typeface="+mj-lt"/>
              <a:buAutoNum type="arabicPeriod"/>
            </a:pPr>
            <a:r>
              <a:rPr lang="en-GB" sz="1200" dirty="0"/>
              <a:t>Researchers (PhD)</a:t>
            </a:r>
          </a:p>
          <a:p>
            <a:pPr marL="86400" indent="0" algn="just">
              <a:buNone/>
            </a:pPr>
            <a:endParaRPr lang="en-GB" sz="1200" dirty="0"/>
          </a:p>
          <a:p>
            <a:pPr algn="just">
              <a:buFontTx/>
              <a:buChar char="-"/>
            </a:pPr>
            <a:r>
              <a:rPr lang="en-GB" sz="1200" dirty="0"/>
              <a:t>Diversity in backgrounds</a:t>
            </a:r>
          </a:p>
          <a:p>
            <a:pPr algn="just">
              <a:buFontTx/>
              <a:buChar char="-"/>
            </a:pPr>
            <a:r>
              <a:rPr lang="en-GB" sz="1200" dirty="0"/>
              <a:t>Different contextual working contexts </a:t>
            </a:r>
          </a:p>
          <a:p>
            <a:pPr marL="86400" indent="0" algn="just">
              <a:buNone/>
            </a:pPr>
            <a:endParaRPr lang="en-GB" sz="1200" dirty="0"/>
          </a:p>
          <a:p>
            <a:pPr marL="86400" indent="0" algn="just">
              <a:buNone/>
            </a:pPr>
            <a:r>
              <a:rPr lang="en-GB" sz="1200" b="1" dirty="0"/>
              <a:t>No governmental policy setting quality standards or professional development benchmarks </a:t>
            </a:r>
          </a:p>
          <a:p>
            <a:pPr algn="just">
              <a:buFontTx/>
              <a:buChar char="-"/>
            </a:pPr>
            <a:r>
              <a:rPr lang="en-GB" sz="1200" dirty="0"/>
              <a:t>The Flemish Teacher Educator Development Profile </a:t>
            </a:r>
            <a:r>
              <a:rPr lang="en-GB" sz="1000" dirty="0">
                <a:solidFill>
                  <a:schemeClr val="bg1">
                    <a:lumMod val="50000"/>
                  </a:schemeClr>
                </a:solidFill>
              </a:rPr>
              <a:t>(VELOV, 2015) </a:t>
            </a:r>
          </a:p>
          <a:p>
            <a:endParaRPr lang="nl-NL" dirty="0"/>
          </a:p>
        </p:txBody>
      </p:sp>
      <p:sp>
        <p:nvSpPr>
          <p:cNvPr id="4" name="Tijdelijke aanduiding voor dianummer 3"/>
          <p:cNvSpPr>
            <a:spLocks noGrp="1"/>
          </p:cNvSpPr>
          <p:nvPr>
            <p:ph type="sldNum" sz="quarter" idx="10"/>
          </p:nvPr>
        </p:nvSpPr>
        <p:spPr/>
        <p:txBody>
          <a:bodyPr/>
          <a:lstStyle/>
          <a:p>
            <a:fld id="{E11AA865-87BC-8141-B851-094CF896F61E}" type="slidenum">
              <a:rPr lang="nl-NL" smtClean="0"/>
              <a:t>6</a:t>
            </a:fld>
            <a:endParaRPr lang="nl-NL"/>
          </a:p>
        </p:txBody>
      </p:sp>
    </p:spTree>
    <p:extLst>
      <p:ext uri="{BB962C8B-B14F-4D97-AF65-F5344CB8AC3E}">
        <p14:creationId xmlns:p14="http://schemas.microsoft.com/office/powerpoint/2010/main" val="206788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baseline="0" dirty="0"/>
          </a:p>
        </p:txBody>
      </p:sp>
      <p:sp>
        <p:nvSpPr>
          <p:cNvPr id="4" name="Tijdelijke aanduiding voor dianummer 3"/>
          <p:cNvSpPr>
            <a:spLocks noGrp="1"/>
          </p:cNvSpPr>
          <p:nvPr>
            <p:ph type="sldNum" sz="quarter" idx="10"/>
          </p:nvPr>
        </p:nvSpPr>
        <p:spPr/>
        <p:txBody>
          <a:bodyPr/>
          <a:lstStyle/>
          <a:p>
            <a:fld id="{96ACE14E-C15B-42E5-8519-39406F37A5F7}" type="slidenum">
              <a:rPr lang="en-GB" smtClean="0"/>
              <a:t>7</a:t>
            </a:fld>
            <a:endParaRPr lang="en-GB"/>
          </a:p>
        </p:txBody>
      </p:sp>
    </p:spTree>
    <p:extLst>
      <p:ext uri="{BB962C8B-B14F-4D97-AF65-F5344CB8AC3E}">
        <p14:creationId xmlns:p14="http://schemas.microsoft.com/office/powerpoint/2010/main" val="3506189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86400" indent="0" algn="just">
              <a:buNone/>
            </a:pPr>
            <a:r>
              <a:rPr lang="en-GB" sz="1200" b="1" dirty="0"/>
              <a:t>Limited attention for teacher educators’ professional development </a:t>
            </a:r>
            <a:r>
              <a:rPr lang="en-GB" sz="1000" dirty="0">
                <a:solidFill>
                  <a:srgbClr val="7F7F7F"/>
                </a:solidFill>
              </a:rPr>
              <a:t>(Tack et al., 2017) </a:t>
            </a:r>
          </a:p>
          <a:p>
            <a:pPr algn="just"/>
            <a:r>
              <a:rPr lang="en-GB" sz="1200" dirty="0"/>
              <a:t>Ad hoc initiatives </a:t>
            </a:r>
          </a:p>
          <a:p>
            <a:pPr algn="just"/>
            <a:r>
              <a:rPr lang="en-GB" sz="1200" dirty="0"/>
              <a:t>Without formal recognition or accreditation </a:t>
            </a:r>
          </a:p>
          <a:p>
            <a:pPr algn="just"/>
            <a:r>
              <a:rPr lang="en-GB" sz="1200" dirty="0"/>
              <a:t>One-off workshops with little long-term impact and no formal recognition </a:t>
            </a:r>
          </a:p>
          <a:p>
            <a:pPr marL="86400" indent="0" algn="just">
              <a:buNone/>
            </a:pPr>
            <a:endParaRPr lang="en-GB" sz="1200" dirty="0"/>
          </a:p>
          <a:p>
            <a:pPr marL="86400" indent="0" algn="just">
              <a:buNone/>
            </a:pPr>
            <a:endParaRPr lang="en-GB" sz="1200" dirty="0"/>
          </a:p>
          <a:p>
            <a:pPr marL="86400" indent="0" algn="r">
              <a:buNone/>
            </a:pPr>
            <a:r>
              <a:rPr lang="en-GB" sz="1200" b="1" dirty="0">
                <a:solidFill>
                  <a:schemeClr val="accent6"/>
                </a:solidFill>
              </a:rPr>
              <a:t>But... Times are changing for the better...</a:t>
            </a:r>
          </a:p>
          <a:p>
            <a:pPr marL="86400" indent="0" algn="just">
              <a:buNone/>
            </a:pPr>
            <a:endParaRPr lang="en-GB" sz="1200" dirty="0">
              <a:solidFill>
                <a:schemeClr val="bg2">
                  <a:lumMod val="50000"/>
                </a:schemeClr>
              </a:solidFill>
            </a:endParaRPr>
          </a:p>
          <a:p>
            <a:endParaRPr lang="nl-NL" dirty="0"/>
          </a:p>
        </p:txBody>
      </p:sp>
      <p:sp>
        <p:nvSpPr>
          <p:cNvPr id="4" name="Tijdelijke aanduiding voor dianummer 3"/>
          <p:cNvSpPr>
            <a:spLocks noGrp="1"/>
          </p:cNvSpPr>
          <p:nvPr>
            <p:ph type="sldNum" sz="quarter" idx="10"/>
          </p:nvPr>
        </p:nvSpPr>
        <p:spPr/>
        <p:txBody>
          <a:bodyPr/>
          <a:lstStyle/>
          <a:p>
            <a:fld id="{E11AA865-87BC-8141-B851-094CF896F61E}" type="slidenum">
              <a:rPr lang="nl-NL" smtClean="0"/>
              <a:t>8</a:t>
            </a:fld>
            <a:endParaRPr lang="nl-NL"/>
          </a:p>
        </p:txBody>
      </p:sp>
    </p:spTree>
    <p:extLst>
      <p:ext uri="{BB962C8B-B14F-4D97-AF65-F5344CB8AC3E}">
        <p14:creationId xmlns:p14="http://schemas.microsoft.com/office/powerpoint/2010/main" val="2067886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86400" indent="0" algn="just">
              <a:buNone/>
            </a:pPr>
            <a:r>
              <a:rPr lang="en-GB" sz="1200" b="1" dirty="0"/>
              <a:t>Limited attention for teacher educators’ professional development </a:t>
            </a:r>
            <a:r>
              <a:rPr lang="en-GB" sz="1000" dirty="0">
                <a:solidFill>
                  <a:srgbClr val="7F7F7F"/>
                </a:solidFill>
              </a:rPr>
              <a:t>(Tack et al., 2017) </a:t>
            </a:r>
          </a:p>
          <a:p>
            <a:pPr algn="just"/>
            <a:r>
              <a:rPr lang="en-GB" sz="1200" dirty="0"/>
              <a:t>Ad hoc initiatives </a:t>
            </a:r>
          </a:p>
          <a:p>
            <a:pPr algn="just"/>
            <a:r>
              <a:rPr lang="en-GB" sz="1200" dirty="0"/>
              <a:t>Without formal recognition or accreditation </a:t>
            </a:r>
          </a:p>
          <a:p>
            <a:pPr algn="just"/>
            <a:r>
              <a:rPr lang="en-GB" sz="1200" dirty="0"/>
              <a:t>One-off workshops with little long-term impact and no formal recognition </a:t>
            </a:r>
          </a:p>
          <a:p>
            <a:pPr marL="86400" indent="0" algn="just">
              <a:buNone/>
            </a:pPr>
            <a:endParaRPr lang="en-GB" sz="1200" dirty="0"/>
          </a:p>
          <a:p>
            <a:pPr marL="86400" indent="0" algn="just">
              <a:buNone/>
            </a:pPr>
            <a:endParaRPr lang="en-GB" sz="1200" dirty="0"/>
          </a:p>
          <a:p>
            <a:pPr marL="86400" indent="0" algn="r">
              <a:buNone/>
            </a:pPr>
            <a:r>
              <a:rPr lang="en-GB" sz="1200" b="1" dirty="0">
                <a:solidFill>
                  <a:schemeClr val="accent6"/>
                </a:solidFill>
              </a:rPr>
              <a:t>But... Times are changing for the better...</a:t>
            </a:r>
          </a:p>
          <a:p>
            <a:pPr marL="86400" indent="0" algn="just">
              <a:buNone/>
            </a:pPr>
            <a:endParaRPr lang="en-GB" sz="1200" dirty="0">
              <a:solidFill>
                <a:schemeClr val="bg2">
                  <a:lumMod val="50000"/>
                </a:schemeClr>
              </a:solidFill>
            </a:endParaRPr>
          </a:p>
          <a:p>
            <a:endParaRPr lang="nl-NL" dirty="0"/>
          </a:p>
        </p:txBody>
      </p:sp>
      <p:sp>
        <p:nvSpPr>
          <p:cNvPr id="4" name="Tijdelijke aanduiding voor dianummer 3"/>
          <p:cNvSpPr>
            <a:spLocks noGrp="1"/>
          </p:cNvSpPr>
          <p:nvPr>
            <p:ph type="sldNum" sz="quarter" idx="10"/>
          </p:nvPr>
        </p:nvSpPr>
        <p:spPr/>
        <p:txBody>
          <a:bodyPr/>
          <a:lstStyle/>
          <a:p>
            <a:fld id="{E11AA865-87BC-8141-B851-094CF896F61E}" type="slidenum">
              <a:rPr lang="nl-NL" smtClean="0"/>
              <a:t>9</a:t>
            </a:fld>
            <a:endParaRPr lang="nl-NL"/>
          </a:p>
        </p:txBody>
      </p:sp>
    </p:spTree>
    <p:extLst>
      <p:ext uri="{BB962C8B-B14F-4D97-AF65-F5344CB8AC3E}">
        <p14:creationId xmlns:p14="http://schemas.microsoft.com/office/powerpoint/2010/main" val="2067886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86400" indent="0" algn="just">
              <a:buNone/>
            </a:pPr>
            <a:r>
              <a:rPr lang="en-GB" sz="1200" b="1" dirty="0"/>
              <a:t>Limited attention for teacher educators’ professional development </a:t>
            </a:r>
            <a:r>
              <a:rPr lang="en-GB" sz="1000" dirty="0">
                <a:solidFill>
                  <a:srgbClr val="7F7F7F"/>
                </a:solidFill>
              </a:rPr>
              <a:t>(Tack et al., 2017) </a:t>
            </a:r>
          </a:p>
          <a:p>
            <a:pPr algn="just"/>
            <a:r>
              <a:rPr lang="en-GB" sz="1200" dirty="0"/>
              <a:t>Ad hoc initiatives </a:t>
            </a:r>
          </a:p>
          <a:p>
            <a:pPr algn="just"/>
            <a:r>
              <a:rPr lang="en-GB" sz="1200" dirty="0"/>
              <a:t>Without formal recognition or accreditation </a:t>
            </a:r>
          </a:p>
          <a:p>
            <a:pPr algn="just"/>
            <a:r>
              <a:rPr lang="en-GB" sz="1200" dirty="0"/>
              <a:t>One-off workshops with little long-term impact and no formal recognition </a:t>
            </a:r>
          </a:p>
          <a:p>
            <a:pPr marL="86400" indent="0" algn="just">
              <a:buNone/>
            </a:pPr>
            <a:endParaRPr lang="en-GB" sz="1200" dirty="0"/>
          </a:p>
          <a:p>
            <a:pPr algn="just"/>
            <a:r>
              <a:rPr lang="en-GB" sz="1200" dirty="0"/>
              <a:t>Educational programme</a:t>
            </a:r>
          </a:p>
          <a:p>
            <a:pPr marL="86400" indent="0" algn="just">
              <a:buNone/>
            </a:pPr>
            <a:endParaRPr lang="en-GB" sz="1200" dirty="0"/>
          </a:p>
          <a:p>
            <a:pPr algn="just"/>
            <a:r>
              <a:rPr lang="en-GB" sz="1200" dirty="0"/>
              <a:t>Local 						</a:t>
            </a:r>
            <a:r>
              <a:rPr lang="en-GB" sz="1200" dirty="0">
                <a:sym typeface="Wingdings"/>
              </a:rPr>
              <a:t>-&gt;						Region wide</a:t>
            </a:r>
            <a:endParaRPr lang="en-GB" sz="1200" dirty="0"/>
          </a:p>
          <a:p>
            <a:pPr algn="just"/>
            <a:endParaRPr lang="en-GB" sz="1200" dirty="0"/>
          </a:p>
          <a:p>
            <a:pPr algn="just"/>
            <a:r>
              <a:rPr lang="en-GB" sz="1200" dirty="0"/>
              <a:t>Short term 				</a:t>
            </a:r>
            <a:r>
              <a:rPr lang="en-GB" sz="1200" dirty="0">
                <a:sym typeface="Wingdings"/>
              </a:rPr>
              <a:t>-&gt;						Long term </a:t>
            </a:r>
            <a:endParaRPr lang="en-GB" sz="1200" dirty="0"/>
          </a:p>
          <a:p>
            <a:pPr algn="just"/>
            <a:endParaRPr lang="en-GB" sz="1200" dirty="0"/>
          </a:p>
          <a:p>
            <a:pPr algn="just"/>
            <a:r>
              <a:rPr lang="en-GB" sz="1200" dirty="0"/>
              <a:t>Single-shot				</a:t>
            </a:r>
            <a:r>
              <a:rPr lang="en-GB" sz="1200" dirty="0">
                <a:sym typeface="Wingdings"/>
              </a:rPr>
              <a:t>-&gt; 					Durable </a:t>
            </a:r>
            <a:endParaRPr lang="en-GB" sz="1200" dirty="0"/>
          </a:p>
          <a:p>
            <a:pPr marL="86400" indent="0" algn="just">
              <a:buNone/>
            </a:pPr>
            <a:endParaRPr lang="en-GB" sz="1200" dirty="0"/>
          </a:p>
          <a:p>
            <a:pPr marL="86400" indent="0" algn="r">
              <a:buNone/>
            </a:pPr>
            <a:r>
              <a:rPr lang="en-GB" sz="1200" b="1" dirty="0">
                <a:solidFill>
                  <a:schemeClr val="accent6"/>
                </a:solidFill>
              </a:rPr>
              <a:t>But... Times are changing for the better...</a:t>
            </a:r>
          </a:p>
          <a:p>
            <a:pPr marL="86400" indent="0" algn="just">
              <a:buNone/>
            </a:pPr>
            <a:endParaRPr lang="en-GB" sz="1200" dirty="0">
              <a:solidFill>
                <a:schemeClr val="bg2">
                  <a:lumMod val="50000"/>
                </a:schemeClr>
              </a:solidFill>
            </a:endParaRPr>
          </a:p>
          <a:p>
            <a:endParaRPr lang="nl-NL" dirty="0"/>
          </a:p>
        </p:txBody>
      </p:sp>
      <p:sp>
        <p:nvSpPr>
          <p:cNvPr id="4" name="Tijdelijke aanduiding voor dianummer 3"/>
          <p:cNvSpPr>
            <a:spLocks noGrp="1"/>
          </p:cNvSpPr>
          <p:nvPr>
            <p:ph type="sldNum" sz="quarter" idx="10"/>
          </p:nvPr>
        </p:nvSpPr>
        <p:spPr/>
        <p:txBody>
          <a:bodyPr/>
          <a:lstStyle/>
          <a:p>
            <a:fld id="{E11AA865-87BC-8141-B851-094CF896F61E}" type="slidenum">
              <a:rPr lang="nl-NL" smtClean="0"/>
              <a:t>10</a:t>
            </a:fld>
            <a:endParaRPr lang="nl-NL"/>
          </a:p>
        </p:txBody>
      </p:sp>
    </p:spTree>
    <p:extLst>
      <p:ext uri="{BB962C8B-B14F-4D97-AF65-F5344CB8AC3E}">
        <p14:creationId xmlns:p14="http://schemas.microsoft.com/office/powerpoint/2010/main" val="2067886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86400" indent="0" algn="just">
              <a:buNone/>
            </a:pPr>
            <a:r>
              <a:rPr lang="en-GB" sz="1200" b="1" dirty="0">
                <a:solidFill>
                  <a:srgbClr val="000000"/>
                </a:solidFill>
              </a:rPr>
              <a:t>20 ECTS </a:t>
            </a:r>
          </a:p>
          <a:p>
            <a:pPr marL="86400" indent="0" algn="just">
              <a:buNone/>
            </a:pPr>
            <a:endParaRPr lang="en-GB" sz="1200" b="1" dirty="0">
              <a:solidFill>
                <a:srgbClr val="000000"/>
              </a:solidFill>
            </a:endParaRPr>
          </a:p>
          <a:p>
            <a:pPr marL="86400" indent="0" algn="just">
              <a:buNone/>
            </a:pPr>
            <a:r>
              <a:rPr lang="en-GB" sz="1200" b="1" dirty="0">
                <a:solidFill>
                  <a:srgbClr val="000000"/>
                </a:solidFill>
              </a:rPr>
              <a:t>Post-master level</a:t>
            </a:r>
          </a:p>
          <a:p>
            <a:pPr marL="86400" indent="0" algn="just">
              <a:buNone/>
            </a:pPr>
            <a:endParaRPr lang="en-GB" sz="1200" b="1" dirty="0">
              <a:solidFill>
                <a:srgbClr val="000000"/>
              </a:solidFill>
            </a:endParaRPr>
          </a:p>
          <a:p>
            <a:pPr marL="86400" indent="0" algn="just">
              <a:buNone/>
            </a:pPr>
            <a:r>
              <a:rPr lang="en-GB" sz="1200" b="1" dirty="0">
                <a:solidFill>
                  <a:srgbClr val="000000"/>
                </a:solidFill>
              </a:rPr>
              <a:t>Spread over 1 or 2 academic years </a:t>
            </a:r>
          </a:p>
          <a:p>
            <a:pPr marL="86400" indent="0" algn="just">
              <a:buNone/>
            </a:pPr>
            <a:endParaRPr lang="en-GB" sz="1200" b="1" dirty="0">
              <a:solidFill>
                <a:srgbClr val="000000"/>
              </a:solidFill>
            </a:endParaRPr>
          </a:p>
          <a:p>
            <a:pPr marL="86400" indent="0" algn="just">
              <a:buNone/>
            </a:pPr>
            <a:r>
              <a:rPr lang="en-GB" sz="1200" b="1" dirty="0">
                <a:solidFill>
                  <a:srgbClr val="000000"/>
                </a:solidFill>
              </a:rPr>
              <a:t>Flanders ‘width’ </a:t>
            </a:r>
          </a:p>
          <a:p>
            <a:pPr marL="86400" indent="0" algn="just">
              <a:buNone/>
            </a:pPr>
            <a:endParaRPr lang="en-GB" sz="1200" dirty="0">
              <a:solidFill>
                <a:srgbClr val="000000"/>
              </a:solidFill>
            </a:endParaRPr>
          </a:p>
          <a:p>
            <a:pPr marL="86400" indent="0" algn="just">
              <a:buNone/>
            </a:pPr>
            <a:r>
              <a:rPr lang="en-GB" sz="1200" b="1" dirty="0">
                <a:solidFill>
                  <a:srgbClr val="000000"/>
                </a:solidFill>
              </a:rPr>
              <a:t>Stakeholders</a:t>
            </a:r>
          </a:p>
          <a:p>
            <a:pPr algn="just"/>
            <a:r>
              <a:rPr lang="en-GB" sz="1200" dirty="0">
                <a:solidFill>
                  <a:srgbClr val="000000"/>
                </a:solidFill>
              </a:rPr>
              <a:t>All teacher education institutions (universities, colleges of higher education, centre for adult education)</a:t>
            </a:r>
          </a:p>
          <a:p>
            <a:pPr algn="just"/>
            <a:r>
              <a:rPr lang="en-GB" sz="1200" dirty="0">
                <a:solidFill>
                  <a:srgbClr val="000000"/>
                </a:solidFill>
              </a:rPr>
              <a:t>VELOV</a:t>
            </a:r>
          </a:p>
          <a:p>
            <a:pPr algn="just"/>
            <a:r>
              <a:rPr lang="en-GB" sz="1200" dirty="0">
                <a:solidFill>
                  <a:srgbClr val="000000"/>
                </a:solidFill>
              </a:rPr>
              <a:t>Ministry of Education</a:t>
            </a:r>
          </a:p>
          <a:p>
            <a:endParaRPr lang="nl-NL" dirty="0"/>
          </a:p>
        </p:txBody>
      </p:sp>
      <p:sp>
        <p:nvSpPr>
          <p:cNvPr id="4" name="Tijdelijke aanduiding voor dianummer 3"/>
          <p:cNvSpPr>
            <a:spLocks noGrp="1"/>
          </p:cNvSpPr>
          <p:nvPr>
            <p:ph type="sldNum" sz="quarter" idx="10"/>
          </p:nvPr>
        </p:nvSpPr>
        <p:spPr/>
        <p:txBody>
          <a:bodyPr/>
          <a:lstStyle/>
          <a:p>
            <a:fld id="{E11AA865-87BC-8141-B851-094CF896F61E}" type="slidenum">
              <a:rPr lang="nl-NL" smtClean="0"/>
              <a:t>11</a:t>
            </a:fld>
            <a:endParaRPr lang="nl-NL"/>
          </a:p>
        </p:txBody>
      </p:sp>
    </p:spTree>
    <p:extLst>
      <p:ext uri="{BB962C8B-B14F-4D97-AF65-F5344CB8AC3E}">
        <p14:creationId xmlns:p14="http://schemas.microsoft.com/office/powerpoint/2010/main" val="3908936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BE"/>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Klik om de titelstijl van het model te bewerken</a:t>
            </a:r>
            <a:endParaRPr lang="nl-NL"/>
          </a:p>
        </p:txBody>
      </p:sp>
      <p:sp>
        <p:nvSpPr>
          <p:cNvPr id="4" name="Tijdelijke aanduiding voor datum 3"/>
          <p:cNvSpPr>
            <a:spLocks noGrp="1"/>
          </p:cNvSpPr>
          <p:nvPr>
            <p:ph type="dt" sz="half" idx="10"/>
          </p:nvPr>
        </p:nvSpPr>
        <p:spPr/>
        <p:txBody>
          <a:bodyPr/>
          <a:lstStyle/>
          <a:p>
            <a:fld id="{B66BDDB8-9950-7148-9268-AED72CC1F43C}" type="datetimeFigureOut">
              <a:rPr lang="nl-NL" smtClean="0"/>
              <a:t>19-1-2018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DC2F79-2431-C748-BBE2-05B408EE349D}" type="slidenum">
              <a:rPr lang="nl-NL" smtClean="0"/>
              <a:t>‹nr.›</a:t>
            </a:fld>
            <a:endParaRPr lang="nl-NL"/>
          </a:p>
        </p:txBody>
      </p:sp>
    </p:spTree>
    <p:extLst>
      <p:ext uri="{BB962C8B-B14F-4D97-AF65-F5344CB8AC3E}">
        <p14:creationId xmlns:p14="http://schemas.microsoft.com/office/powerpoint/2010/main" val="139353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B66BDDB8-9950-7148-9268-AED72CC1F43C}" type="datetimeFigureOut">
              <a:rPr lang="nl-NL" smtClean="0"/>
              <a:t>19-1-2018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DC2F79-2431-C748-BBE2-05B408EE349D}" type="slidenum">
              <a:rPr lang="nl-NL" smtClean="0"/>
              <a:t>‹nr.›</a:t>
            </a:fld>
            <a:endParaRPr lang="nl-NL"/>
          </a:p>
        </p:txBody>
      </p:sp>
    </p:spTree>
    <p:extLst>
      <p:ext uri="{BB962C8B-B14F-4D97-AF65-F5344CB8AC3E}">
        <p14:creationId xmlns:p14="http://schemas.microsoft.com/office/powerpoint/2010/main" val="36843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BE"/>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B66BDDB8-9950-7148-9268-AED72CC1F43C}" type="datetimeFigureOut">
              <a:rPr lang="nl-NL" smtClean="0"/>
              <a:t>19-1-2018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DC2F79-2431-C748-BBE2-05B408EE349D}" type="slidenum">
              <a:rPr lang="nl-NL" smtClean="0"/>
              <a:t>‹nr.›</a:t>
            </a:fld>
            <a:endParaRPr lang="nl-NL"/>
          </a:p>
        </p:txBody>
      </p:sp>
    </p:spTree>
    <p:extLst>
      <p:ext uri="{BB962C8B-B14F-4D97-AF65-F5344CB8AC3E}">
        <p14:creationId xmlns:p14="http://schemas.microsoft.com/office/powerpoint/2010/main" val="407693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idx="1"/>
          </p:nvPr>
        </p:nvSpPr>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B66BDDB8-9950-7148-9268-AED72CC1F43C}" type="datetimeFigureOut">
              <a:rPr lang="nl-NL" smtClean="0"/>
              <a:t>19-1-2018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DC2F79-2431-C748-BBE2-05B408EE349D}" type="slidenum">
              <a:rPr lang="nl-NL" smtClean="0"/>
              <a:t>‹nr.›</a:t>
            </a:fld>
            <a:endParaRPr lang="nl-NL"/>
          </a:p>
        </p:txBody>
      </p:sp>
    </p:spTree>
    <p:extLst>
      <p:ext uri="{BB962C8B-B14F-4D97-AF65-F5344CB8AC3E}">
        <p14:creationId xmlns:p14="http://schemas.microsoft.com/office/powerpoint/2010/main" val="121726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BE"/>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Klik om de tekststijl van het model te bewerken</a:t>
            </a:r>
          </a:p>
        </p:txBody>
      </p:sp>
      <p:sp>
        <p:nvSpPr>
          <p:cNvPr id="4" name="Tijdelijke aanduiding voor datum 3"/>
          <p:cNvSpPr>
            <a:spLocks noGrp="1"/>
          </p:cNvSpPr>
          <p:nvPr>
            <p:ph type="dt" sz="half" idx="10"/>
          </p:nvPr>
        </p:nvSpPr>
        <p:spPr/>
        <p:txBody>
          <a:bodyPr/>
          <a:lstStyle/>
          <a:p>
            <a:fld id="{B66BDDB8-9950-7148-9268-AED72CC1F43C}" type="datetimeFigureOut">
              <a:rPr lang="nl-NL" smtClean="0"/>
              <a:t>19-1-2018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DC2F79-2431-C748-BBE2-05B408EE349D}" type="slidenum">
              <a:rPr lang="nl-NL" smtClean="0"/>
              <a:t>‹nr.›</a:t>
            </a:fld>
            <a:endParaRPr lang="nl-NL"/>
          </a:p>
        </p:txBody>
      </p:sp>
    </p:spTree>
    <p:extLst>
      <p:ext uri="{BB962C8B-B14F-4D97-AF65-F5344CB8AC3E}">
        <p14:creationId xmlns:p14="http://schemas.microsoft.com/office/powerpoint/2010/main" val="2034253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datum 4"/>
          <p:cNvSpPr>
            <a:spLocks noGrp="1"/>
          </p:cNvSpPr>
          <p:nvPr>
            <p:ph type="dt" sz="half" idx="10"/>
          </p:nvPr>
        </p:nvSpPr>
        <p:spPr/>
        <p:txBody>
          <a:bodyPr/>
          <a:lstStyle/>
          <a:p>
            <a:fld id="{B66BDDB8-9950-7148-9268-AED72CC1F43C}" type="datetimeFigureOut">
              <a:rPr lang="nl-NL" smtClean="0"/>
              <a:t>19-1-2018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6DC2F79-2431-C748-BBE2-05B408EE349D}" type="slidenum">
              <a:rPr lang="nl-NL" smtClean="0"/>
              <a:t>‹nr.›</a:t>
            </a:fld>
            <a:endParaRPr lang="nl-NL"/>
          </a:p>
        </p:txBody>
      </p:sp>
    </p:spTree>
    <p:extLst>
      <p:ext uri="{BB962C8B-B14F-4D97-AF65-F5344CB8AC3E}">
        <p14:creationId xmlns:p14="http://schemas.microsoft.com/office/powerpoint/2010/main" val="48761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BE"/>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7" name="Tijdelijke aanduiding voor datum 6"/>
          <p:cNvSpPr>
            <a:spLocks noGrp="1"/>
          </p:cNvSpPr>
          <p:nvPr>
            <p:ph type="dt" sz="half" idx="10"/>
          </p:nvPr>
        </p:nvSpPr>
        <p:spPr/>
        <p:txBody>
          <a:bodyPr/>
          <a:lstStyle/>
          <a:p>
            <a:fld id="{B66BDDB8-9950-7148-9268-AED72CC1F43C}" type="datetimeFigureOut">
              <a:rPr lang="nl-NL" smtClean="0"/>
              <a:t>19-1-2018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6DC2F79-2431-C748-BBE2-05B408EE349D}" type="slidenum">
              <a:rPr lang="nl-NL" smtClean="0"/>
              <a:t>‹nr.›</a:t>
            </a:fld>
            <a:endParaRPr lang="nl-NL"/>
          </a:p>
        </p:txBody>
      </p:sp>
    </p:spTree>
    <p:extLst>
      <p:ext uri="{BB962C8B-B14F-4D97-AF65-F5344CB8AC3E}">
        <p14:creationId xmlns:p14="http://schemas.microsoft.com/office/powerpoint/2010/main" val="77639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datum 2"/>
          <p:cNvSpPr>
            <a:spLocks noGrp="1"/>
          </p:cNvSpPr>
          <p:nvPr>
            <p:ph type="dt" sz="half" idx="10"/>
          </p:nvPr>
        </p:nvSpPr>
        <p:spPr/>
        <p:txBody>
          <a:bodyPr/>
          <a:lstStyle/>
          <a:p>
            <a:fld id="{B66BDDB8-9950-7148-9268-AED72CC1F43C}" type="datetimeFigureOut">
              <a:rPr lang="nl-NL" smtClean="0"/>
              <a:t>19-1-2018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6DC2F79-2431-C748-BBE2-05B408EE349D}" type="slidenum">
              <a:rPr lang="nl-NL" smtClean="0"/>
              <a:t>‹nr.›</a:t>
            </a:fld>
            <a:endParaRPr lang="nl-NL"/>
          </a:p>
        </p:txBody>
      </p:sp>
    </p:spTree>
    <p:extLst>
      <p:ext uri="{BB962C8B-B14F-4D97-AF65-F5344CB8AC3E}">
        <p14:creationId xmlns:p14="http://schemas.microsoft.com/office/powerpoint/2010/main" val="310260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66BDDB8-9950-7148-9268-AED72CC1F43C}" type="datetimeFigureOut">
              <a:rPr lang="nl-NL" smtClean="0"/>
              <a:t>19-1-2018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6DC2F79-2431-C748-BBE2-05B408EE349D}" type="slidenum">
              <a:rPr lang="nl-NL" smtClean="0"/>
              <a:t>‹nr.›</a:t>
            </a:fld>
            <a:endParaRPr lang="nl-NL"/>
          </a:p>
        </p:txBody>
      </p:sp>
    </p:spTree>
    <p:extLst>
      <p:ext uri="{BB962C8B-B14F-4D97-AF65-F5344CB8AC3E}">
        <p14:creationId xmlns:p14="http://schemas.microsoft.com/office/powerpoint/2010/main" val="3223256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BE"/>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B66BDDB8-9950-7148-9268-AED72CC1F43C}" type="datetimeFigureOut">
              <a:rPr lang="nl-NL" smtClean="0"/>
              <a:t>19-1-2018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6DC2F79-2431-C748-BBE2-05B408EE349D}" type="slidenum">
              <a:rPr lang="nl-NL" smtClean="0"/>
              <a:t>‹nr.›</a:t>
            </a:fld>
            <a:endParaRPr lang="nl-NL"/>
          </a:p>
        </p:txBody>
      </p:sp>
    </p:spTree>
    <p:extLst>
      <p:ext uri="{BB962C8B-B14F-4D97-AF65-F5344CB8AC3E}">
        <p14:creationId xmlns:p14="http://schemas.microsoft.com/office/powerpoint/2010/main" val="373726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BE"/>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B66BDDB8-9950-7148-9268-AED72CC1F43C}" type="datetimeFigureOut">
              <a:rPr lang="nl-NL" smtClean="0"/>
              <a:t>19-1-2018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6DC2F79-2431-C748-BBE2-05B408EE349D}" type="slidenum">
              <a:rPr lang="nl-NL" smtClean="0"/>
              <a:t>‹nr.›</a:t>
            </a:fld>
            <a:endParaRPr lang="nl-NL"/>
          </a:p>
        </p:txBody>
      </p:sp>
    </p:spTree>
    <p:extLst>
      <p:ext uri="{BB962C8B-B14F-4D97-AF65-F5344CB8AC3E}">
        <p14:creationId xmlns:p14="http://schemas.microsoft.com/office/powerpoint/2010/main" val="10260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BDDB8-9950-7148-9268-AED72CC1F43C}" type="datetimeFigureOut">
              <a:rPr lang="nl-NL" smtClean="0"/>
              <a:t>19-1-2018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C2F79-2431-C748-BBE2-05B408EE349D}" type="slidenum">
              <a:rPr lang="nl-NL" smtClean="0"/>
              <a:t>‹nr.›</a:t>
            </a:fld>
            <a:endParaRPr lang="nl-NL"/>
          </a:p>
        </p:txBody>
      </p:sp>
    </p:spTree>
    <p:extLst>
      <p:ext uri="{BB962C8B-B14F-4D97-AF65-F5344CB8AC3E}">
        <p14:creationId xmlns:p14="http://schemas.microsoft.com/office/powerpoint/2010/main" val="744923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7200" dirty="0">
                <a:latin typeface="UGent Panno Text Medium"/>
                <a:cs typeface="UGent Panno Text Medium"/>
              </a:rPr>
              <a:t>Welkom! </a:t>
            </a:r>
          </a:p>
        </p:txBody>
      </p:sp>
      <p:sp>
        <p:nvSpPr>
          <p:cNvPr id="3" name="Subtitel 2"/>
          <p:cNvSpPr>
            <a:spLocks noGrp="1"/>
          </p:cNvSpPr>
          <p:nvPr>
            <p:ph type="subTitle" idx="1"/>
          </p:nvPr>
        </p:nvSpPr>
        <p:spPr/>
        <p:txBody>
          <a:bodyPr/>
          <a:lstStyle/>
          <a:p>
            <a:r>
              <a:rPr lang="nl-NL" i="1" dirty="0">
                <a:latin typeface="UGent Panno Text Medium"/>
                <a:cs typeface="UGent Panno Text Medium"/>
              </a:rPr>
              <a:t>Ruben Vanderlinde </a:t>
            </a:r>
          </a:p>
        </p:txBody>
      </p:sp>
      <p:pic>
        <p:nvPicPr>
          <p:cNvPr id="4" name="Afbeelding 3">
            <a:extLst>
              <a:ext uri="{FF2B5EF4-FFF2-40B4-BE49-F238E27FC236}">
                <a16:creationId xmlns:a16="http://schemas.microsoft.com/office/drawing/2014/main" id="{F7368F6B-2666-4E1E-A0A9-1EAC0C39AA23}"/>
              </a:ext>
            </a:extLst>
          </p:cNvPr>
          <p:cNvPicPr>
            <a:picLocks noChangeAspect="1"/>
          </p:cNvPicPr>
          <p:nvPr/>
        </p:nvPicPr>
        <p:blipFill>
          <a:blip r:embed="rId2"/>
          <a:stretch>
            <a:fillRect/>
          </a:stretch>
        </p:blipFill>
        <p:spPr>
          <a:xfrm>
            <a:off x="5773003" y="5919890"/>
            <a:ext cx="3370997" cy="760553"/>
          </a:xfrm>
          <a:prstGeom prst="rect">
            <a:avLst/>
          </a:prstGeom>
        </p:spPr>
      </p:pic>
      <p:pic>
        <p:nvPicPr>
          <p:cNvPr id="5" name="Afbeelding 4"/>
          <p:cNvPicPr>
            <a:picLocks noChangeAspect="1"/>
          </p:cNvPicPr>
          <p:nvPr/>
        </p:nvPicPr>
        <p:blipFill>
          <a:blip r:embed="rId3"/>
          <a:stretch>
            <a:fillRect/>
          </a:stretch>
        </p:blipFill>
        <p:spPr>
          <a:xfrm>
            <a:off x="0" y="4978683"/>
            <a:ext cx="4504728" cy="2413247"/>
          </a:xfrm>
          <a:prstGeom prst="rect">
            <a:avLst/>
          </a:prstGeom>
        </p:spPr>
      </p:pic>
    </p:spTree>
    <p:extLst>
      <p:ext uri="{BB962C8B-B14F-4D97-AF65-F5344CB8AC3E}">
        <p14:creationId xmlns:p14="http://schemas.microsoft.com/office/powerpoint/2010/main" val="1605573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6000" dirty="0">
                <a:latin typeface="UGent Panno Text Medium"/>
                <a:cs typeface="UGent Panno Text Medium"/>
              </a:rPr>
              <a:t>Professionele ontwikkeling in Vlaanderen in evolutie</a:t>
            </a:r>
            <a:endParaRPr lang="nl-NL" sz="6000" dirty="0">
              <a:latin typeface="UGent Panno Text Medium"/>
              <a:cs typeface="UGent Panno Text Medium"/>
            </a:endParaRPr>
          </a:p>
        </p:txBody>
      </p:sp>
      <p:sp>
        <p:nvSpPr>
          <p:cNvPr id="3" name="Tijdelijke aanduiding voor inhoud 2"/>
          <p:cNvSpPr>
            <a:spLocks noGrp="1"/>
          </p:cNvSpPr>
          <p:nvPr>
            <p:ph sz="half" idx="1"/>
          </p:nvPr>
        </p:nvSpPr>
        <p:spPr/>
        <p:txBody>
          <a:bodyPr>
            <a:normAutofit/>
          </a:bodyPr>
          <a:lstStyle/>
          <a:p>
            <a:pPr>
              <a:buFont typeface="Wingdings" charset="2"/>
              <a:buChar char="§"/>
            </a:pPr>
            <a:r>
              <a:rPr lang="nl-NL" sz="3200" dirty="0">
                <a:latin typeface="UGent Panno Text Medium"/>
                <a:cs typeface="UGent Panno Text Medium"/>
              </a:rPr>
              <a:t>Ad hoc </a:t>
            </a:r>
          </a:p>
          <a:p>
            <a:pPr marL="0" indent="0">
              <a:buNone/>
            </a:pPr>
            <a:endParaRPr lang="nl-NL" sz="3200" dirty="0">
              <a:latin typeface="UGent Panno Text Medium"/>
              <a:cs typeface="UGent Panno Text Medium"/>
            </a:endParaRPr>
          </a:p>
          <a:p>
            <a:pPr>
              <a:buFont typeface="Wingdings" charset="2"/>
              <a:buChar char="§"/>
            </a:pPr>
            <a:r>
              <a:rPr lang="nl-NL" sz="3200" dirty="0">
                <a:latin typeface="UGent Panno Text Medium"/>
                <a:cs typeface="UGent Panno Text Medium"/>
              </a:rPr>
              <a:t>Lokaal </a:t>
            </a:r>
          </a:p>
          <a:p>
            <a:pPr marL="0" indent="0">
              <a:buNone/>
            </a:pPr>
            <a:endParaRPr lang="nl-NL" sz="3200" dirty="0">
              <a:latin typeface="UGent Panno Text Medium"/>
              <a:cs typeface="UGent Panno Text Medium"/>
            </a:endParaRPr>
          </a:p>
          <a:p>
            <a:pPr>
              <a:buFont typeface="Wingdings" charset="2"/>
              <a:buChar char="§"/>
            </a:pPr>
            <a:r>
              <a:rPr lang="nl-NL" sz="3200" dirty="0">
                <a:latin typeface="UGent Panno Text Medium"/>
                <a:cs typeface="UGent Panno Text Medium"/>
              </a:rPr>
              <a:t>Kortdurend </a:t>
            </a:r>
          </a:p>
          <a:p>
            <a:pPr marL="0" indent="0">
              <a:buNone/>
            </a:pPr>
            <a:endParaRPr lang="nl-NL" sz="3200" dirty="0">
              <a:latin typeface="UGent Panno Text Medium"/>
              <a:cs typeface="UGent Panno Text Medium"/>
            </a:endParaRPr>
          </a:p>
          <a:p>
            <a:pPr>
              <a:buFont typeface="Wingdings" charset="2"/>
              <a:buChar char="§"/>
            </a:pPr>
            <a:r>
              <a:rPr lang="nl-NL" sz="3200" dirty="0">
                <a:latin typeface="UGent Panno Text Medium"/>
                <a:cs typeface="UGent Panno Text Medium"/>
              </a:rPr>
              <a:t>Single-shot </a:t>
            </a:r>
          </a:p>
        </p:txBody>
      </p:sp>
      <p:sp>
        <p:nvSpPr>
          <p:cNvPr id="5" name="Tijdelijke aanduiding voor inhoud 4"/>
          <p:cNvSpPr>
            <a:spLocks noGrp="1"/>
          </p:cNvSpPr>
          <p:nvPr>
            <p:ph sz="half" idx="2"/>
          </p:nvPr>
        </p:nvSpPr>
        <p:spPr/>
        <p:txBody>
          <a:bodyPr>
            <a:normAutofit/>
          </a:bodyPr>
          <a:lstStyle/>
          <a:p>
            <a:pPr>
              <a:buFont typeface="Wingdings" charset="2"/>
              <a:buChar char="§"/>
            </a:pPr>
            <a:r>
              <a:rPr lang="nl-NL" sz="3200" dirty="0">
                <a:latin typeface="UGent Panno Text Medium"/>
                <a:cs typeface="UGent Panno Text Medium"/>
              </a:rPr>
              <a:t>Opleiding </a:t>
            </a:r>
          </a:p>
          <a:p>
            <a:pPr>
              <a:buFont typeface="Wingdings" charset="2"/>
              <a:buChar char="§"/>
            </a:pPr>
            <a:endParaRPr lang="nl-NL" sz="3200" dirty="0">
              <a:latin typeface="UGent Panno Text Medium"/>
              <a:cs typeface="UGent Panno Text Medium"/>
            </a:endParaRPr>
          </a:p>
          <a:p>
            <a:pPr>
              <a:buFont typeface="Wingdings" charset="2"/>
              <a:buChar char="§"/>
            </a:pPr>
            <a:r>
              <a:rPr lang="nl-NL" sz="3200" dirty="0" err="1">
                <a:latin typeface="UGent Panno Text Medium"/>
                <a:cs typeface="UGent Panno Text Medium"/>
              </a:rPr>
              <a:t>Vlaanderenbreed</a:t>
            </a:r>
            <a:r>
              <a:rPr lang="nl-NL" sz="3200" dirty="0">
                <a:latin typeface="UGent Panno Text Medium"/>
                <a:cs typeface="UGent Panno Text Medium"/>
              </a:rPr>
              <a:t> </a:t>
            </a:r>
          </a:p>
          <a:p>
            <a:pPr>
              <a:buFont typeface="Wingdings" charset="2"/>
              <a:buChar char="§"/>
            </a:pPr>
            <a:endParaRPr lang="nl-NL" sz="3200" dirty="0">
              <a:latin typeface="UGent Panno Text Medium"/>
              <a:cs typeface="UGent Panno Text Medium"/>
            </a:endParaRPr>
          </a:p>
          <a:p>
            <a:pPr>
              <a:buFont typeface="Wingdings" charset="2"/>
              <a:buChar char="§"/>
            </a:pPr>
            <a:r>
              <a:rPr lang="nl-NL" sz="3200" dirty="0">
                <a:latin typeface="UGent Panno Text Medium"/>
                <a:cs typeface="UGent Panno Text Medium"/>
              </a:rPr>
              <a:t>Langdurig </a:t>
            </a:r>
          </a:p>
          <a:p>
            <a:pPr>
              <a:buFont typeface="Wingdings" charset="2"/>
              <a:buChar char="§"/>
            </a:pPr>
            <a:endParaRPr lang="nl-NL" sz="3200" dirty="0">
              <a:latin typeface="UGent Panno Text Medium"/>
              <a:cs typeface="UGent Panno Text Medium"/>
            </a:endParaRPr>
          </a:p>
          <a:p>
            <a:pPr>
              <a:buFont typeface="Wingdings" charset="2"/>
              <a:buChar char="§"/>
            </a:pPr>
            <a:r>
              <a:rPr lang="nl-NL" sz="3200" dirty="0">
                <a:latin typeface="UGent Panno Text Medium"/>
                <a:cs typeface="UGent Panno Text Medium"/>
              </a:rPr>
              <a:t>Duurzaam </a:t>
            </a:r>
          </a:p>
        </p:txBody>
      </p:sp>
      <p:pic>
        <p:nvPicPr>
          <p:cNvPr id="4" name="Afbeelding 3">
            <a:extLst>
              <a:ext uri="{FF2B5EF4-FFF2-40B4-BE49-F238E27FC236}">
                <a16:creationId xmlns:a16="http://schemas.microsoft.com/office/drawing/2014/main" id="{F7368F6B-2666-4E1E-A0A9-1EAC0C39AA23}"/>
              </a:ext>
            </a:extLst>
          </p:cNvPr>
          <p:cNvPicPr>
            <a:picLocks noChangeAspect="1"/>
          </p:cNvPicPr>
          <p:nvPr/>
        </p:nvPicPr>
        <p:blipFill>
          <a:blip r:embed="rId3"/>
          <a:stretch>
            <a:fillRect/>
          </a:stretch>
        </p:blipFill>
        <p:spPr>
          <a:xfrm>
            <a:off x="5773003" y="5919890"/>
            <a:ext cx="3370997" cy="760553"/>
          </a:xfrm>
          <a:prstGeom prst="rect">
            <a:avLst/>
          </a:prstGeom>
        </p:spPr>
      </p:pic>
    </p:spTree>
    <p:extLst>
      <p:ext uri="{BB962C8B-B14F-4D97-AF65-F5344CB8AC3E}">
        <p14:creationId xmlns:p14="http://schemas.microsoft.com/office/powerpoint/2010/main" val="267521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latin typeface="UGent Panno Text Medium"/>
                <a:cs typeface="UGent Panno Text Medium"/>
              </a:rPr>
              <a:t>Opleiding voor lerarenopleiders Vlaanderen </a:t>
            </a:r>
          </a:p>
        </p:txBody>
      </p:sp>
      <p:sp>
        <p:nvSpPr>
          <p:cNvPr id="5" name="Tijdelijke aanduiding voor inhoud 4"/>
          <p:cNvSpPr>
            <a:spLocks noGrp="1"/>
          </p:cNvSpPr>
          <p:nvPr>
            <p:ph idx="1"/>
          </p:nvPr>
        </p:nvSpPr>
        <p:spPr/>
        <p:txBody>
          <a:bodyPr>
            <a:normAutofit lnSpcReduction="10000"/>
          </a:bodyPr>
          <a:lstStyle/>
          <a:p>
            <a:pPr>
              <a:buFont typeface="Wingdings" charset="2"/>
              <a:buChar char="§"/>
            </a:pPr>
            <a:r>
              <a:rPr lang="nl-NL" dirty="0">
                <a:latin typeface="UGent Panno Text Medium"/>
                <a:cs typeface="UGent Panno Text Medium"/>
              </a:rPr>
              <a:t>20 studiepunten </a:t>
            </a:r>
          </a:p>
          <a:p>
            <a:pPr>
              <a:buFont typeface="Wingdings" charset="2"/>
              <a:buChar char="§"/>
            </a:pPr>
            <a:r>
              <a:rPr lang="nl-NL" dirty="0">
                <a:latin typeface="UGent Panno Text Medium"/>
                <a:cs typeface="UGent Panno Text Medium"/>
              </a:rPr>
              <a:t>Gespreid over 1 à 2 academiejaren </a:t>
            </a:r>
          </a:p>
          <a:p>
            <a:pPr>
              <a:buFont typeface="Wingdings" charset="2"/>
              <a:buChar char="§"/>
            </a:pPr>
            <a:r>
              <a:rPr lang="nl-NL" dirty="0">
                <a:latin typeface="UGent Panno Text Medium"/>
                <a:cs typeface="UGent Panno Text Medium"/>
              </a:rPr>
              <a:t>Vlaanderen-breed </a:t>
            </a:r>
          </a:p>
          <a:p>
            <a:pPr>
              <a:buFont typeface="Wingdings" charset="2"/>
              <a:buChar char="§"/>
            </a:pPr>
            <a:r>
              <a:rPr lang="nl-NL" dirty="0">
                <a:latin typeface="UGent Panno Text Medium"/>
                <a:cs typeface="UGent Panno Text Medium"/>
              </a:rPr>
              <a:t>Stakeholders </a:t>
            </a:r>
          </a:p>
          <a:p>
            <a:pPr lvl="1">
              <a:buFont typeface="Wingdings" charset="2"/>
              <a:buChar char="ü"/>
            </a:pPr>
            <a:r>
              <a:rPr lang="nl-NL" sz="3200" dirty="0">
                <a:latin typeface="UGent Panno Text Medium"/>
                <a:cs typeface="UGent Panno Text Medium"/>
              </a:rPr>
              <a:t>Alle Vlaamse lerarenopleidingen (</a:t>
            </a:r>
            <a:r>
              <a:rPr lang="nl-NL" sz="3200" dirty="0" err="1">
                <a:latin typeface="UGent Panno Text Medium"/>
                <a:cs typeface="UGent Panno Text Medium"/>
              </a:rPr>
              <a:t>CVO’s</a:t>
            </a:r>
            <a:r>
              <a:rPr lang="nl-NL" sz="3200" dirty="0">
                <a:latin typeface="UGent Panno Text Medium"/>
                <a:cs typeface="UGent Panno Text Medium"/>
              </a:rPr>
              <a:t>, hogescholen en universiteiten) </a:t>
            </a:r>
          </a:p>
          <a:p>
            <a:pPr lvl="1">
              <a:buFont typeface="Wingdings" charset="2"/>
              <a:buChar char="ü"/>
            </a:pPr>
            <a:r>
              <a:rPr lang="nl-NL" sz="3200" dirty="0">
                <a:latin typeface="UGent Panno Text Medium"/>
                <a:cs typeface="UGent Panno Text Medium"/>
              </a:rPr>
              <a:t>Departement Onderwijs </a:t>
            </a:r>
          </a:p>
          <a:p>
            <a:pPr lvl="1">
              <a:buFont typeface="Wingdings" charset="2"/>
              <a:buChar char="ü"/>
            </a:pPr>
            <a:r>
              <a:rPr lang="nl-NL" sz="3200" dirty="0">
                <a:latin typeface="UGent Panno Text Medium"/>
                <a:cs typeface="UGent Panno Text Medium"/>
              </a:rPr>
              <a:t>VELOV</a:t>
            </a:r>
          </a:p>
        </p:txBody>
      </p:sp>
      <p:pic>
        <p:nvPicPr>
          <p:cNvPr id="7" name="Afbeelding 6">
            <a:extLst>
              <a:ext uri="{FF2B5EF4-FFF2-40B4-BE49-F238E27FC236}">
                <a16:creationId xmlns:a16="http://schemas.microsoft.com/office/drawing/2014/main" id="{F7368F6B-2666-4E1E-A0A9-1EAC0C39AA23}"/>
              </a:ext>
            </a:extLst>
          </p:cNvPr>
          <p:cNvPicPr>
            <a:picLocks noChangeAspect="1"/>
          </p:cNvPicPr>
          <p:nvPr/>
        </p:nvPicPr>
        <p:blipFill>
          <a:blip r:embed="rId3"/>
          <a:stretch>
            <a:fillRect/>
          </a:stretch>
        </p:blipFill>
        <p:spPr>
          <a:xfrm>
            <a:off x="5773003" y="5919890"/>
            <a:ext cx="3370997" cy="760553"/>
          </a:xfrm>
          <a:prstGeom prst="rect">
            <a:avLst/>
          </a:prstGeom>
        </p:spPr>
      </p:pic>
    </p:spTree>
    <p:extLst>
      <p:ext uri="{BB962C8B-B14F-4D97-AF65-F5344CB8AC3E}">
        <p14:creationId xmlns:p14="http://schemas.microsoft.com/office/powerpoint/2010/main" val="560475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latin typeface="UGent Panno Text Medium"/>
                <a:cs typeface="UGent Panno Text Medium"/>
              </a:rPr>
              <a:t>Zeven designprincipes </a:t>
            </a:r>
          </a:p>
        </p:txBody>
      </p:sp>
      <p:sp>
        <p:nvSpPr>
          <p:cNvPr id="5" name="Tijdelijke aanduiding voor inhoud 4"/>
          <p:cNvSpPr>
            <a:spLocks noGrp="1"/>
          </p:cNvSpPr>
          <p:nvPr>
            <p:ph idx="1"/>
          </p:nvPr>
        </p:nvSpPr>
        <p:spPr/>
        <p:txBody>
          <a:bodyPr>
            <a:normAutofit fontScale="92500" lnSpcReduction="20000"/>
          </a:bodyPr>
          <a:lstStyle/>
          <a:p>
            <a:pPr marL="514350" indent="-514350">
              <a:buFont typeface="+mj-lt"/>
              <a:buAutoNum type="arabicPeriod"/>
            </a:pPr>
            <a:r>
              <a:rPr lang="nl-NL" sz="3200" dirty="0">
                <a:latin typeface="UGent Panno Text Medium"/>
                <a:cs typeface="UGent Panno Text Medium"/>
              </a:rPr>
              <a:t>Coherent en </a:t>
            </a:r>
            <a:r>
              <a:rPr lang="nl-NL" sz="3200" dirty="0" err="1">
                <a:latin typeface="UGent Panno Text Medium"/>
                <a:cs typeface="UGent Panno Text Medium"/>
              </a:rPr>
              <a:t>evidence-based</a:t>
            </a:r>
            <a:r>
              <a:rPr lang="nl-NL" sz="3200" dirty="0">
                <a:latin typeface="UGent Panno Text Medium"/>
                <a:cs typeface="UGent Panno Text Medium"/>
              </a:rPr>
              <a:t> </a:t>
            </a:r>
          </a:p>
          <a:p>
            <a:pPr marL="514350" indent="-514350">
              <a:buFont typeface="+mj-lt"/>
              <a:buAutoNum type="arabicPeriod"/>
            </a:pPr>
            <a:r>
              <a:rPr lang="nl-NL" dirty="0">
                <a:latin typeface="UGent Panno Text Medium"/>
                <a:cs typeface="UGent Panno Text Medium"/>
              </a:rPr>
              <a:t>Gelinkt aan de dagelijkse praktijk van de lerarenopleider </a:t>
            </a:r>
          </a:p>
          <a:p>
            <a:pPr marL="514350" indent="-514350">
              <a:buFont typeface="+mj-lt"/>
              <a:buAutoNum type="arabicPeriod"/>
            </a:pPr>
            <a:r>
              <a:rPr lang="nl-NL" sz="3200" dirty="0">
                <a:latin typeface="UGent Panno Text Medium"/>
                <a:cs typeface="UGent Panno Text Medium"/>
              </a:rPr>
              <a:t>Eigenaarschap </a:t>
            </a:r>
          </a:p>
          <a:p>
            <a:pPr marL="514350" indent="-514350">
              <a:buFont typeface="+mj-lt"/>
              <a:buAutoNum type="arabicPeriod"/>
            </a:pPr>
            <a:r>
              <a:rPr lang="nl-NL" dirty="0">
                <a:latin typeface="UGent Panno Text Medium"/>
                <a:cs typeface="UGent Panno Text Medium"/>
              </a:rPr>
              <a:t>Een langdurig karakter </a:t>
            </a:r>
          </a:p>
          <a:p>
            <a:pPr marL="514350" indent="-514350">
              <a:buFont typeface="+mj-lt"/>
              <a:buAutoNum type="arabicPeriod"/>
            </a:pPr>
            <a:r>
              <a:rPr lang="nl-NL" sz="3200" dirty="0">
                <a:latin typeface="UGent Panno Text Medium"/>
                <a:cs typeface="UGent Panno Text Medium"/>
              </a:rPr>
              <a:t>Gericht op het ontwikkelen van een onderzoekende houding </a:t>
            </a:r>
          </a:p>
          <a:p>
            <a:pPr marL="514350" indent="-514350">
              <a:buFont typeface="+mj-lt"/>
              <a:buAutoNum type="arabicPeriod"/>
            </a:pPr>
            <a:r>
              <a:rPr lang="nl-NL" dirty="0">
                <a:latin typeface="UGent Panno Text Medium"/>
                <a:cs typeface="UGent Panno Text Medium"/>
              </a:rPr>
              <a:t>Belang van (</a:t>
            </a:r>
            <a:r>
              <a:rPr lang="nl-NL" dirty="0" err="1">
                <a:latin typeface="UGent Panno Text Medium"/>
                <a:cs typeface="UGent Panno Text Medium"/>
              </a:rPr>
              <a:t>inter</a:t>
            </a:r>
            <a:r>
              <a:rPr lang="nl-NL" dirty="0">
                <a:latin typeface="UGent Panno Text Medium"/>
                <a:cs typeface="UGent Panno Text Medium"/>
              </a:rPr>
              <a:t>)nationale samenwerking </a:t>
            </a:r>
          </a:p>
          <a:p>
            <a:pPr marL="514350" indent="-514350">
              <a:buFont typeface="+mj-lt"/>
              <a:buAutoNum type="arabicPeriod"/>
            </a:pPr>
            <a:r>
              <a:rPr lang="nl-NL" sz="3200" dirty="0">
                <a:latin typeface="UGent Panno Text Medium"/>
                <a:cs typeface="UGent Panno Text Medium"/>
              </a:rPr>
              <a:t>Met oog voor kwaliteit van de coaching/begeleiding tijdens de opleiding </a:t>
            </a:r>
          </a:p>
        </p:txBody>
      </p:sp>
      <p:pic>
        <p:nvPicPr>
          <p:cNvPr id="4" name="Afbeelding 3">
            <a:extLst>
              <a:ext uri="{FF2B5EF4-FFF2-40B4-BE49-F238E27FC236}">
                <a16:creationId xmlns:a16="http://schemas.microsoft.com/office/drawing/2014/main" id="{F7368F6B-2666-4E1E-A0A9-1EAC0C39AA23}"/>
              </a:ext>
            </a:extLst>
          </p:cNvPr>
          <p:cNvPicPr>
            <a:picLocks noChangeAspect="1"/>
          </p:cNvPicPr>
          <p:nvPr/>
        </p:nvPicPr>
        <p:blipFill>
          <a:blip r:embed="rId3"/>
          <a:stretch>
            <a:fillRect/>
          </a:stretch>
        </p:blipFill>
        <p:spPr>
          <a:xfrm>
            <a:off x="5773003" y="5919890"/>
            <a:ext cx="3370997" cy="760553"/>
          </a:xfrm>
          <a:prstGeom prst="rect">
            <a:avLst/>
          </a:prstGeom>
        </p:spPr>
      </p:pic>
    </p:spTree>
    <p:extLst>
      <p:ext uri="{BB962C8B-B14F-4D97-AF65-F5344CB8AC3E}">
        <p14:creationId xmlns:p14="http://schemas.microsoft.com/office/powerpoint/2010/main" val="1827542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latin typeface="UGent Panno Text Medium"/>
                <a:cs typeface="UGent Panno Text Medium"/>
              </a:rPr>
              <a:t>Assumpties </a:t>
            </a:r>
          </a:p>
        </p:txBody>
      </p:sp>
      <p:sp>
        <p:nvSpPr>
          <p:cNvPr id="5" name="Tijdelijke aanduiding voor inhoud 4"/>
          <p:cNvSpPr>
            <a:spLocks noGrp="1"/>
          </p:cNvSpPr>
          <p:nvPr>
            <p:ph idx="1"/>
          </p:nvPr>
        </p:nvSpPr>
        <p:spPr/>
        <p:txBody>
          <a:bodyPr>
            <a:normAutofit fontScale="92500"/>
          </a:bodyPr>
          <a:lstStyle/>
          <a:p>
            <a:pPr>
              <a:buFont typeface="Wingdings" charset="2"/>
              <a:buChar char="§"/>
            </a:pPr>
            <a:r>
              <a:rPr lang="nl-NL" sz="3200" dirty="0">
                <a:latin typeface="UGent Panno Text Medium"/>
                <a:cs typeface="UGent Panno Text Medium"/>
              </a:rPr>
              <a:t>Opleiding &gt; in-service workshops of sessies </a:t>
            </a:r>
          </a:p>
          <a:p>
            <a:pPr lvl="1">
              <a:buFont typeface="Wingdings" charset="2"/>
              <a:buChar char="§"/>
            </a:pPr>
            <a:r>
              <a:rPr lang="nl-NL" sz="2800" dirty="0">
                <a:latin typeface="UGent Panno Text Medium"/>
                <a:cs typeface="UGent Panno Text Medium"/>
              </a:rPr>
              <a:t>Coherentie </a:t>
            </a:r>
          </a:p>
          <a:p>
            <a:pPr lvl="1">
              <a:buFont typeface="Wingdings" charset="2"/>
              <a:buChar char="§"/>
            </a:pPr>
            <a:r>
              <a:rPr lang="nl-NL" dirty="0">
                <a:latin typeface="UGent Panno Text Medium"/>
                <a:cs typeface="UGent Panno Text Medium"/>
              </a:rPr>
              <a:t>Verbindingen tussen opleidingsonderdelen </a:t>
            </a:r>
            <a:endParaRPr lang="nl-NL" sz="2800" dirty="0">
              <a:latin typeface="UGent Panno Text Medium"/>
              <a:cs typeface="UGent Panno Text Medium"/>
            </a:endParaRPr>
          </a:p>
          <a:p>
            <a:pPr>
              <a:buFont typeface="Wingdings" charset="2"/>
              <a:buChar char="§"/>
            </a:pPr>
            <a:r>
              <a:rPr lang="nl-NL" sz="3200" dirty="0" err="1">
                <a:latin typeface="UGent Panno Text Medium"/>
                <a:cs typeface="UGent Panno Text Medium"/>
              </a:rPr>
              <a:t>Ritsprincipe</a:t>
            </a:r>
            <a:r>
              <a:rPr lang="nl-NL" sz="3200" dirty="0">
                <a:latin typeface="UGent Panno Text Medium"/>
                <a:cs typeface="UGent Panno Text Medium"/>
              </a:rPr>
              <a:t> </a:t>
            </a:r>
          </a:p>
          <a:p>
            <a:pPr lvl="1">
              <a:buFont typeface="Wingdings" charset="2"/>
              <a:buChar char="§"/>
            </a:pPr>
            <a:r>
              <a:rPr lang="nl-NL" sz="2800" dirty="0">
                <a:latin typeface="UGent Panno Text Medium"/>
                <a:cs typeface="UGent Panno Text Medium"/>
              </a:rPr>
              <a:t>Persoonlijke biografie </a:t>
            </a:r>
          </a:p>
          <a:p>
            <a:pPr lvl="1">
              <a:buFont typeface="Wingdings" charset="2"/>
              <a:buChar char="§"/>
            </a:pPr>
            <a:r>
              <a:rPr lang="nl-NL" dirty="0">
                <a:latin typeface="UGent Panno Text Medium"/>
                <a:cs typeface="UGent Panno Text Medium"/>
              </a:rPr>
              <a:t>Curriculum van het programma </a:t>
            </a:r>
          </a:p>
          <a:p>
            <a:pPr>
              <a:buFont typeface="Wingdings" charset="2"/>
              <a:buChar char="§"/>
            </a:pPr>
            <a:r>
              <a:rPr lang="nl-NL" dirty="0">
                <a:latin typeface="UGent Panno Text Medium"/>
                <a:cs typeface="UGent Panno Text Medium"/>
              </a:rPr>
              <a:t>Onderzoekende houding van lerarenopleiders centraal</a:t>
            </a:r>
          </a:p>
          <a:p>
            <a:pPr lvl="1">
              <a:buFont typeface="Wingdings" charset="2"/>
              <a:buChar char="§"/>
            </a:pPr>
            <a:r>
              <a:rPr lang="nl-NL" dirty="0">
                <a:latin typeface="UGent Panno Text Medium"/>
                <a:cs typeface="UGent Panno Text Medium"/>
              </a:rPr>
              <a:t>Professionele ontwikkeling als ontwikkelen van een onderzoekende houding </a:t>
            </a:r>
          </a:p>
          <a:p>
            <a:pPr lvl="1">
              <a:buFont typeface="Wingdings" charset="2"/>
              <a:buChar char="§"/>
            </a:pPr>
            <a:endParaRPr lang="nl-NL" sz="2800" dirty="0">
              <a:latin typeface="UGent Panno Text Medium"/>
              <a:cs typeface="UGent Panno Text Medium"/>
            </a:endParaRPr>
          </a:p>
        </p:txBody>
      </p:sp>
      <p:pic>
        <p:nvPicPr>
          <p:cNvPr id="4" name="Afbeelding 3">
            <a:extLst>
              <a:ext uri="{FF2B5EF4-FFF2-40B4-BE49-F238E27FC236}">
                <a16:creationId xmlns:a16="http://schemas.microsoft.com/office/drawing/2014/main" id="{F7368F6B-2666-4E1E-A0A9-1EAC0C39AA23}"/>
              </a:ext>
            </a:extLst>
          </p:cNvPr>
          <p:cNvPicPr>
            <a:picLocks noChangeAspect="1"/>
          </p:cNvPicPr>
          <p:nvPr/>
        </p:nvPicPr>
        <p:blipFill>
          <a:blip r:embed="rId3"/>
          <a:stretch>
            <a:fillRect/>
          </a:stretch>
        </p:blipFill>
        <p:spPr>
          <a:xfrm>
            <a:off x="5773003" y="5919890"/>
            <a:ext cx="3370997" cy="760553"/>
          </a:xfrm>
          <a:prstGeom prst="rect">
            <a:avLst/>
          </a:prstGeom>
        </p:spPr>
      </p:pic>
      <p:pic>
        <p:nvPicPr>
          <p:cNvPr id="6" name="Afbeelding 5" descr="lifehack-fix-je-rit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5065" y="3184214"/>
            <a:ext cx="2560106" cy="1364170"/>
          </a:xfrm>
          <a:prstGeom prst="rect">
            <a:avLst/>
          </a:prstGeom>
        </p:spPr>
      </p:pic>
    </p:spTree>
    <p:extLst>
      <p:ext uri="{BB962C8B-B14F-4D97-AF65-F5344CB8AC3E}">
        <p14:creationId xmlns:p14="http://schemas.microsoft.com/office/powerpoint/2010/main" val="391421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UGent Panno Text Medium"/>
                <a:cs typeface="UGent Panno Text Medium"/>
              </a:rPr>
              <a:t>Vijf opleidingsonderdelen </a:t>
            </a:r>
          </a:p>
        </p:txBody>
      </p:sp>
      <p:pic>
        <p:nvPicPr>
          <p:cNvPr id="6" name="Tijdelijke aanduiding voor inhoud 5" descr="Schermafbeelding 2018-01-15 om 08.34.25.png"/>
          <p:cNvPicPr>
            <a:picLocks noGrp="1" noChangeAspect="1"/>
          </p:cNvPicPr>
          <p:nvPr>
            <p:ph idx="1"/>
          </p:nvPr>
        </p:nvPicPr>
        <p:blipFill>
          <a:blip r:embed="rId2">
            <a:extLst>
              <a:ext uri="{28A0092B-C50C-407E-A947-70E740481C1C}">
                <a14:useLocalDpi xmlns:a14="http://schemas.microsoft.com/office/drawing/2010/main" val="0"/>
              </a:ext>
            </a:extLst>
          </a:blip>
          <a:srcRect t="-6646" b="-6646"/>
          <a:stretch>
            <a:fillRect/>
          </a:stretch>
        </p:blipFill>
        <p:spPr>
          <a:xfrm>
            <a:off x="1" y="1054701"/>
            <a:ext cx="9144000" cy="5175720"/>
          </a:xfrm>
        </p:spPr>
      </p:pic>
    </p:spTree>
    <p:extLst>
      <p:ext uri="{BB962C8B-B14F-4D97-AF65-F5344CB8AC3E}">
        <p14:creationId xmlns:p14="http://schemas.microsoft.com/office/powerpoint/2010/main" val="1264194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latin typeface="UGent Panno Text Medium"/>
                <a:cs typeface="UGent Panno Text Medium"/>
              </a:rPr>
              <a:t>Professionaliteit van de lerarenopleider </a:t>
            </a:r>
          </a:p>
        </p:txBody>
      </p:sp>
      <p:sp>
        <p:nvSpPr>
          <p:cNvPr id="3" name="Tijdelijke aanduiding voor inhoud 2"/>
          <p:cNvSpPr>
            <a:spLocks noGrp="1"/>
          </p:cNvSpPr>
          <p:nvPr>
            <p:ph idx="1"/>
          </p:nvPr>
        </p:nvSpPr>
        <p:spPr/>
        <p:txBody>
          <a:bodyPr>
            <a:normAutofit/>
          </a:bodyPr>
          <a:lstStyle/>
          <a:p>
            <a:pPr>
              <a:buFont typeface="Wingdings" charset="2"/>
              <a:buChar char="§"/>
            </a:pPr>
            <a:r>
              <a:rPr lang="nl-NL" dirty="0">
                <a:latin typeface="UGent Panno Text Medium"/>
                <a:cs typeface="UGent Panno Text Medium"/>
              </a:rPr>
              <a:t>Wat betekent het om lerarenopleider te zijn? </a:t>
            </a:r>
          </a:p>
          <a:p>
            <a:pPr>
              <a:buFont typeface="Wingdings" charset="2"/>
              <a:buChar char="§"/>
            </a:pPr>
            <a:r>
              <a:rPr lang="nl-NL" dirty="0">
                <a:latin typeface="UGent Panno Text Medium"/>
                <a:cs typeface="UGent Panno Text Medium"/>
              </a:rPr>
              <a:t>Vertrekkend vanuit de eigen professionele ervaringen </a:t>
            </a:r>
          </a:p>
          <a:p>
            <a:pPr>
              <a:buFont typeface="Wingdings" charset="2"/>
              <a:buChar char="§"/>
            </a:pPr>
            <a:r>
              <a:rPr lang="nl-NL" dirty="0">
                <a:latin typeface="UGent Panno Text Medium"/>
                <a:cs typeface="UGent Panno Text Medium"/>
              </a:rPr>
              <a:t>Geconfronteerd met verschillende theoretische invullingen van professionaliteit </a:t>
            </a:r>
          </a:p>
          <a:p>
            <a:pPr>
              <a:buFont typeface="Wingdings" charset="2"/>
              <a:buChar char="§"/>
            </a:pPr>
            <a:r>
              <a:rPr lang="nl-NL" dirty="0">
                <a:latin typeface="UGent Panno Text Medium"/>
                <a:cs typeface="UGent Panno Text Medium"/>
              </a:rPr>
              <a:t>Doel: meer bewust, expliciet en onderbouwd te oordelen, te handelen en professionele verantwoordelijkheid op te nemen</a:t>
            </a:r>
          </a:p>
        </p:txBody>
      </p:sp>
    </p:spTree>
    <p:extLst>
      <p:ext uri="{BB962C8B-B14F-4D97-AF65-F5344CB8AC3E}">
        <p14:creationId xmlns:p14="http://schemas.microsoft.com/office/powerpoint/2010/main" val="405326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UGent Panno Text Medium"/>
                <a:cs typeface="UGent Panno Text Medium"/>
              </a:rPr>
              <a:t>Praktijkonderzoek</a:t>
            </a:r>
          </a:p>
        </p:txBody>
      </p:sp>
      <p:sp>
        <p:nvSpPr>
          <p:cNvPr id="3" name="Tijdelijke aanduiding voor inhoud 2"/>
          <p:cNvSpPr>
            <a:spLocks noGrp="1"/>
          </p:cNvSpPr>
          <p:nvPr>
            <p:ph idx="1"/>
          </p:nvPr>
        </p:nvSpPr>
        <p:spPr/>
        <p:txBody>
          <a:bodyPr/>
          <a:lstStyle/>
          <a:p>
            <a:r>
              <a:rPr lang="nl-NL" dirty="0">
                <a:latin typeface="UGent Panno Text Medium"/>
                <a:cs typeface="UGent Panno Text Medium"/>
              </a:rPr>
              <a:t>Focus op de onderzoekende houding als lerarenopleider </a:t>
            </a:r>
          </a:p>
          <a:p>
            <a:r>
              <a:rPr lang="nl-NL" dirty="0">
                <a:latin typeface="UGent Panno Text Medium"/>
                <a:cs typeface="UGent Panno Text Medium"/>
              </a:rPr>
              <a:t>Verdiepen methodologische kennis en vaardigheden </a:t>
            </a:r>
          </a:p>
          <a:p>
            <a:r>
              <a:rPr lang="nl-NL" dirty="0">
                <a:latin typeface="UGent Panno Text Medium"/>
                <a:cs typeface="UGent Panno Text Medium"/>
              </a:rPr>
              <a:t>Deelnemers doorlopen cyclus van praktijkonderzoek </a:t>
            </a:r>
          </a:p>
          <a:p>
            <a:r>
              <a:rPr lang="nl-NL" dirty="0">
                <a:latin typeface="UGent Panno Text Medium"/>
                <a:cs typeface="UGent Panno Text Medium"/>
              </a:rPr>
              <a:t>Oog voor onderzoekscultuur in eigen instelling en transfer naar leraren-in-opleiding </a:t>
            </a:r>
          </a:p>
        </p:txBody>
      </p:sp>
    </p:spTree>
    <p:extLst>
      <p:ext uri="{BB962C8B-B14F-4D97-AF65-F5344CB8AC3E}">
        <p14:creationId xmlns:p14="http://schemas.microsoft.com/office/powerpoint/2010/main" val="136551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UGent Panno Text Medium"/>
                <a:cs typeface="UGent Panno Text Medium"/>
              </a:rPr>
              <a:t>Coaching en reflectief ervaringsleren </a:t>
            </a:r>
          </a:p>
        </p:txBody>
      </p:sp>
      <p:sp>
        <p:nvSpPr>
          <p:cNvPr id="3" name="Tijdelijke aanduiding voor inhoud 2"/>
          <p:cNvSpPr>
            <a:spLocks noGrp="1"/>
          </p:cNvSpPr>
          <p:nvPr>
            <p:ph idx="1"/>
          </p:nvPr>
        </p:nvSpPr>
        <p:spPr/>
        <p:txBody>
          <a:bodyPr/>
          <a:lstStyle/>
          <a:p>
            <a:pPr>
              <a:buFont typeface="Wingdings" charset="2"/>
              <a:buChar char="§"/>
            </a:pPr>
            <a:r>
              <a:rPr lang="nl-NL" dirty="0">
                <a:latin typeface="UGent Panno Text Medium"/>
                <a:cs typeface="UGent Panno Text Medium"/>
              </a:rPr>
              <a:t>Focus op begeleiden van toekomstige leraren tijdens processen van werkplekleren of leren uit (praktijk)ervaringen </a:t>
            </a:r>
          </a:p>
          <a:p>
            <a:pPr>
              <a:buFont typeface="Wingdings" charset="2"/>
              <a:buChar char="§"/>
            </a:pPr>
            <a:r>
              <a:rPr lang="nl-NL" dirty="0">
                <a:latin typeface="UGent Panno Text Medium"/>
                <a:cs typeface="UGent Panno Text Medium"/>
              </a:rPr>
              <a:t>Aanbod van verschillende </a:t>
            </a:r>
            <a:r>
              <a:rPr lang="nl-NL" dirty="0" err="1">
                <a:latin typeface="UGent Panno Text Medium"/>
                <a:cs typeface="UGent Panno Text Medium"/>
              </a:rPr>
              <a:t>coachings</a:t>
            </a:r>
            <a:r>
              <a:rPr lang="nl-NL" dirty="0">
                <a:latin typeface="UGent Panno Text Medium"/>
                <a:cs typeface="UGent Panno Text Medium"/>
              </a:rPr>
              <a:t>-, trainings-, en reflectiemodellen </a:t>
            </a:r>
          </a:p>
          <a:p>
            <a:pPr>
              <a:buFont typeface="Wingdings" charset="2"/>
              <a:buChar char="§"/>
            </a:pPr>
            <a:r>
              <a:rPr lang="nl-NL" dirty="0">
                <a:latin typeface="UGent Panno Text Medium"/>
                <a:cs typeface="UGent Panno Text Medium"/>
              </a:rPr>
              <a:t>Deelnemers worden uitgenodigd deze te verbinden met hun eigen praktijkervaringen als coach/begeleider </a:t>
            </a:r>
          </a:p>
          <a:p>
            <a:pPr marL="0" indent="0">
              <a:buNone/>
            </a:pPr>
            <a:endParaRPr lang="nl-NL" dirty="0">
              <a:latin typeface="UGent Panno Text Medium"/>
              <a:cs typeface="UGent Panno Text Medium"/>
            </a:endParaRPr>
          </a:p>
        </p:txBody>
      </p:sp>
    </p:spTree>
    <p:extLst>
      <p:ext uri="{BB962C8B-B14F-4D97-AF65-F5344CB8AC3E}">
        <p14:creationId xmlns:p14="http://schemas.microsoft.com/office/powerpoint/2010/main" val="2747621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UGent Panno Text Medium"/>
                <a:cs typeface="UGent Panno Text Medium"/>
              </a:rPr>
              <a:t>Curriculumontwikkeling </a:t>
            </a:r>
          </a:p>
        </p:txBody>
      </p:sp>
      <p:sp>
        <p:nvSpPr>
          <p:cNvPr id="3" name="Tijdelijke aanduiding voor inhoud 2"/>
          <p:cNvSpPr>
            <a:spLocks noGrp="1"/>
          </p:cNvSpPr>
          <p:nvPr>
            <p:ph idx="1"/>
          </p:nvPr>
        </p:nvSpPr>
        <p:spPr/>
        <p:txBody>
          <a:bodyPr/>
          <a:lstStyle/>
          <a:p>
            <a:pPr>
              <a:buFont typeface="Wingdings" charset="2"/>
              <a:buChar char="§"/>
            </a:pPr>
            <a:r>
              <a:rPr lang="nl-NL" dirty="0">
                <a:latin typeface="UGent Panno Text Medium"/>
                <a:cs typeface="UGent Panno Text Medium"/>
              </a:rPr>
              <a:t>Thema’s: educatief ontwerpen, creëren van krachtige leeromgevingen, kiezen en ordenen van leerinhouden, zinvol hanteren en integreren van educatieve technologie en vormen van </a:t>
            </a:r>
            <a:r>
              <a:rPr lang="nl-NL" dirty="0" err="1">
                <a:latin typeface="UGent Panno Text Medium"/>
                <a:cs typeface="UGent Panno Text Medium"/>
              </a:rPr>
              <a:t>blended</a:t>
            </a:r>
            <a:r>
              <a:rPr lang="nl-NL" dirty="0">
                <a:latin typeface="UGent Panno Text Medium"/>
                <a:cs typeface="UGent Panno Text Medium"/>
              </a:rPr>
              <a:t> </a:t>
            </a:r>
            <a:r>
              <a:rPr lang="nl-NL" dirty="0" err="1">
                <a:latin typeface="UGent Panno Text Medium"/>
                <a:cs typeface="UGent Panno Text Medium"/>
              </a:rPr>
              <a:t>learning</a:t>
            </a:r>
            <a:endParaRPr lang="nl-NL" dirty="0">
              <a:latin typeface="UGent Panno Text Medium"/>
              <a:cs typeface="UGent Panno Text Medium"/>
            </a:endParaRPr>
          </a:p>
          <a:p>
            <a:pPr>
              <a:buFont typeface="Wingdings" charset="2"/>
              <a:buChar char="§"/>
            </a:pPr>
            <a:r>
              <a:rPr lang="nl-NL" dirty="0">
                <a:latin typeface="UGent Panno Text Medium"/>
                <a:cs typeface="UGent Panno Text Medium"/>
              </a:rPr>
              <a:t>Met oog voor dubbel niveau van werken als lerarenopleider </a:t>
            </a:r>
          </a:p>
          <a:p>
            <a:pPr marL="0" indent="0">
              <a:buNone/>
            </a:pPr>
            <a:endParaRPr lang="nl-NL" dirty="0">
              <a:latin typeface="UGent Panno Text Medium"/>
              <a:cs typeface="UGent Panno Text Medium"/>
            </a:endParaRPr>
          </a:p>
        </p:txBody>
      </p:sp>
    </p:spTree>
    <p:extLst>
      <p:ext uri="{BB962C8B-B14F-4D97-AF65-F5344CB8AC3E}">
        <p14:creationId xmlns:p14="http://schemas.microsoft.com/office/powerpoint/2010/main" val="4084260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UGent Panno Text Medium"/>
                <a:cs typeface="UGent Panno Text Medium"/>
              </a:rPr>
              <a:t>Samen leren, samen opleiden </a:t>
            </a:r>
          </a:p>
        </p:txBody>
      </p:sp>
      <p:sp>
        <p:nvSpPr>
          <p:cNvPr id="3" name="Tijdelijke aanduiding voor inhoud 2"/>
          <p:cNvSpPr>
            <a:spLocks noGrp="1"/>
          </p:cNvSpPr>
          <p:nvPr>
            <p:ph idx="1"/>
          </p:nvPr>
        </p:nvSpPr>
        <p:spPr/>
        <p:txBody>
          <a:bodyPr>
            <a:normAutofit lnSpcReduction="10000"/>
          </a:bodyPr>
          <a:lstStyle/>
          <a:p>
            <a:pPr>
              <a:buFont typeface="Wingdings" charset="2"/>
              <a:buChar char="§"/>
            </a:pPr>
            <a:r>
              <a:rPr lang="nl-NL" dirty="0">
                <a:latin typeface="UGent Panno Text Medium"/>
                <a:cs typeface="UGent Panno Text Medium"/>
              </a:rPr>
              <a:t>Teamwerk en samenwerking </a:t>
            </a:r>
          </a:p>
          <a:p>
            <a:pPr>
              <a:buFont typeface="Wingdings" charset="2"/>
              <a:buChar char="§"/>
            </a:pPr>
            <a:r>
              <a:rPr lang="nl-NL" dirty="0">
                <a:latin typeface="UGent Panno Text Medium"/>
                <a:cs typeface="UGent Panno Text Medium"/>
              </a:rPr>
              <a:t>Zowel binnen de eigen instelling als met scholen en instanties erbuiten </a:t>
            </a:r>
          </a:p>
          <a:p>
            <a:pPr>
              <a:buFont typeface="Wingdings" charset="2"/>
              <a:buChar char="§"/>
            </a:pPr>
            <a:r>
              <a:rPr lang="nl-NL" dirty="0">
                <a:latin typeface="UGent Panno Text Medium"/>
                <a:cs typeface="UGent Panno Text Medium"/>
              </a:rPr>
              <a:t>Focus op verschillende vormen van samenwerking, moeilijkheden en mogelijkheden</a:t>
            </a:r>
          </a:p>
          <a:p>
            <a:pPr>
              <a:buFont typeface="Wingdings" charset="2"/>
              <a:buChar char="§"/>
            </a:pPr>
            <a:r>
              <a:rPr lang="nl-NL" dirty="0">
                <a:latin typeface="UGent Panno Text Medium"/>
                <a:cs typeface="UGent Panno Text Medium"/>
              </a:rPr>
              <a:t>Aandacht voor noodzakelijke voorwaarden in de organisatiecultuur of collegiale relaties om samenwerking te laten bijdragen aan een betere opleiding </a:t>
            </a:r>
          </a:p>
        </p:txBody>
      </p:sp>
    </p:spTree>
    <p:extLst>
      <p:ext uri="{BB962C8B-B14F-4D97-AF65-F5344CB8AC3E}">
        <p14:creationId xmlns:p14="http://schemas.microsoft.com/office/powerpoint/2010/main" val="3378787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7200" dirty="0">
                <a:latin typeface="UGent Panno Text Medium"/>
                <a:cs typeface="UGent Panno Text Medium"/>
              </a:rPr>
              <a:t>Doelen multiplier event </a:t>
            </a:r>
          </a:p>
        </p:txBody>
      </p:sp>
      <p:sp>
        <p:nvSpPr>
          <p:cNvPr id="7" name="Tijdelijke aanduiding voor inhoud 6"/>
          <p:cNvSpPr>
            <a:spLocks noGrp="1"/>
          </p:cNvSpPr>
          <p:nvPr>
            <p:ph idx="1"/>
          </p:nvPr>
        </p:nvSpPr>
        <p:spPr/>
        <p:txBody>
          <a:bodyPr/>
          <a:lstStyle/>
          <a:p>
            <a:pPr marL="514350" indent="-514350">
              <a:buFont typeface="+mj-lt"/>
              <a:buAutoNum type="arabicPeriod"/>
            </a:pPr>
            <a:r>
              <a:rPr lang="en-US" dirty="0">
                <a:latin typeface="UGent Panno Text Medium"/>
                <a:cs typeface="UGent Panno Text Medium"/>
              </a:rPr>
              <a:t>Focus op uitwisseling </a:t>
            </a:r>
            <a:endParaRPr lang="nl-BE" dirty="0">
              <a:latin typeface="UGent Panno Text Medium"/>
              <a:cs typeface="UGent Panno Text Medium"/>
            </a:endParaRPr>
          </a:p>
          <a:p>
            <a:pPr marL="514350" indent="-514350">
              <a:buFont typeface="+mj-lt"/>
              <a:buAutoNum type="arabicPeriod"/>
            </a:pPr>
            <a:r>
              <a:rPr lang="nl-BE" dirty="0">
                <a:latin typeface="UGent Panno Text Medium"/>
                <a:cs typeface="UGent Panno Text Medium"/>
              </a:rPr>
              <a:t>Oog voor netwerken </a:t>
            </a:r>
          </a:p>
          <a:p>
            <a:pPr marL="514350" indent="-514350">
              <a:buFont typeface="+mj-lt"/>
              <a:buAutoNum type="arabicPeriod"/>
            </a:pPr>
            <a:r>
              <a:rPr lang="nl-BE" dirty="0">
                <a:latin typeface="UGent Panno Text Medium"/>
                <a:cs typeface="UGent Panno Text Medium"/>
              </a:rPr>
              <a:t>Input en feedback </a:t>
            </a:r>
          </a:p>
        </p:txBody>
      </p:sp>
      <p:pic>
        <p:nvPicPr>
          <p:cNvPr id="4" name="Afbeelding 3">
            <a:extLst>
              <a:ext uri="{FF2B5EF4-FFF2-40B4-BE49-F238E27FC236}">
                <a16:creationId xmlns:a16="http://schemas.microsoft.com/office/drawing/2014/main" id="{F7368F6B-2666-4E1E-A0A9-1EAC0C39AA23}"/>
              </a:ext>
            </a:extLst>
          </p:cNvPr>
          <p:cNvPicPr>
            <a:picLocks noChangeAspect="1"/>
          </p:cNvPicPr>
          <p:nvPr/>
        </p:nvPicPr>
        <p:blipFill>
          <a:blip r:embed="rId3"/>
          <a:stretch>
            <a:fillRect/>
          </a:stretch>
        </p:blipFill>
        <p:spPr>
          <a:xfrm>
            <a:off x="5773003" y="5919890"/>
            <a:ext cx="3370997" cy="760553"/>
          </a:xfrm>
          <a:prstGeom prst="rect">
            <a:avLst/>
          </a:prstGeom>
        </p:spPr>
      </p:pic>
      <p:pic>
        <p:nvPicPr>
          <p:cNvPr id="8" name="Afbeelding 7"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3641" y="3108216"/>
            <a:ext cx="4260359" cy="2413000"/>
          </a:xfrm>
          <a:prstGeom prst="rect">
            <a:avLst/>
          </a:prstGeom>
        </p:spPr>
      </p:pic>
    </p:spTree>
    <p:extLst>
      <p:ext uri="{BB962C8B-B14F-4D97-AF65-F5344CB8AC3E}">
        <p14:creationId xmlns:p14="http://schemas.microsoft.com/office/powerpoint/2010/main" val="1773236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UGent Panno Text Medium"/>
                <a:cs typeface="UGent Panno Text Medium"/>
              </a:rPr>
              <a:t>Conclusie </a:t>
            </a:r>
          </a:p>
        </p:txBody>
      </p:sp>
      <p:sp>
        <p:nvSpPr>
          <p:cNvPr id="3" name="Tijdelijke aanduiding voor inhoud 2"/>
          <p:cNvSpPr>
            <a:spLocks noGrp="1"/>
          </p:cNvSpPr>
          <p:nvPr>
            <p:ph idx="1"/>
          </p:nvPr>
        </p:nvSpPr>
        <p:spPr/>
        <p:txBody>
          <a:bodyPr/>
          <a:lstStyle/>
          <a:p>
            <a:pPr marL="0" indent="0" algn="ctr">
              <a:buNone/>
            </a:pPr>
            <a:endParaRPr lang="nl-NL" dirty="0"/>
          </a:p>
          <a:p>
            <a:pPr marL="0" indent="0" algn="ctr">
              <a:buNone/>
            </a:pPr>
            <a:endParaRPr lang="nl-NL" dirty="0"/>
          </a:p>
          <a:p>
            <a:pPr marL="0" indent="0" algn="ctr">
              <a:buNone/>
            </a:pPr>
            <a:r>
              <a:rPr lang="nl-NL" dirty="0">
                <a:latin typeface="UGent Panno Text Medium"/>
                <a:cs typeface="UGent Panno Text Medium"/>
              </a:rPr>
              <a:t>Professionele ontwikkeling van lerarenopleiders is in volle ontwikkeling </a:t>
            </a:r>
            <a:r>
              <a:rPr lang="mr-IN" dirty="0">
                <a:latin typeface="UGent Panno Text Medium"/>
                <a:cs typeface="UGent Panno Text Medium"/>
              </a:rPr>
              <a:t>–</a:t>
            </a:r>
            <a:r>
              <a:rPr lang="nl-NL" dirty="0">
                <a:latin typeface="UGent Panno Text Medium"/>
                <a:cs typeface="UGent Panno Text Medium"/>
              </a:rPr>
              <a:t> niet altijd even evident proces </a:t>
            </a:r>
            <a:r>
              <a:rPr lang="mr-IN" dirty="0">
                <a:latin typeface="UGent Panno Text Medium"/>
                <a:cs typeface="UGent Panno Text Medium"/>
              </a:rPr>
              <a:t>–</a:t>
            </a:r>
            <a:r>
              <a:rPr lang="nl-NL" dirty="0">
                <a:latin typeface="UGent Panno Text Medium"/>
                <a:cs typeface="UGent Panno Text Medium"/>
              </a:rPr>
              <a:t> maar </a:t>
            </a:r>
            <a:r>
              <a:rPr lang="mr-IN" dirty="0">
                <a:latin typeface="UGent Panno Text Medium"/>
                <a:cs typeface="UGent Panno Text Medium"/>
              </a:rPr>
              <a:t>…</a:t>
            </a:r>
            <a:r>
              <a:rPr lang="nl-BE" dirty="0">
                <a:latin typeface="UGent Panno Text Medium"/>
                <a:cs typeface="UGent Panno Text Medium"/>
              </a:rPr>
              <a:t> de toekomst ziet er veelbelovend uit! </a:t>
            </a:r>
            <a:endParaRPr lang="nl-NL" dirty="0">
              <a:latin typeface="UGent Panno Text Medium"/>
              <a:cs typeface="UGent Panno Text Medium"/>
            </a:endParaRPr>
          </a:p>
        </p:txBody>
      </p:sp>
    </p:spTree>
    <p:extLst>
      <p:ext uri="{BB962C8B-B14F-4D97-AF65-F5344CB8AC3E}">
        <p14:creationId xmlns:p14="http://schemas.microsoft.com/office/powerpoint/2010/main" val="1814572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nl-NL" sz="5400" dirty="0">
                <a:latin typeface="UGent Panno Text Medium"/>
                <a:cs typeface="UGent Panno Text Medium"/>
              </a:rPr>
              <a:t>(e)InFo-TED: wat, waarom, waartoe? </a:t>
            </a:r>
          </a:p>
        </p:txBody>
      </p:sp>
      <p:sp>
        <p:nvSpPr>
          <p:cNvPr id="3" name="Subtitel 2"/>
          <p:cNvSpPr>
            <a:spLocks noGrp="1"/>
          </p:cNvSpPr>
          <p:nvPr>
            <p:ph type="subTitle" idx="1"/>
          </p:nvPr>
        </p:nvSpPr>
        <p:spPr/>
        <p:txBody>
          <a:bodyPr/>
          <a:lstStyle/>
          <a:p>
            <a:r>
              <a:rPr lang="nl-NL" i="1" dirty="0">
                <a:latin typeface="UGent Panno Text Medium"/>
                <a:cs typeface="UGent Panno Text Medium"/>
              </a:rPr>
              <a:t>Ruben Vanderlinde </a:t>
            </a:r>
          </a:p>
        </p:txBody>
      </p:sp>
      <p:pic>
        <p:nvPicPr>
          <p:cNvPr id="4" name="Afbeelding 3">
            <a:extLst>
              <a:ext uri="{FF2B5EF4-FFF2-40B4-BE49-F238E27FC236}">
                <a16:creationId xmlns:a16="http://schemas.microsoft.com/office/drawing/2014/main" id="{F7368F6B-2666-4E1E-A0A9-1EAC0C39AA23}"/>
              </a:ext>
            </a:extLst>
          </p:cNvPr>
          <p:cNvPicPr>
            <a:picLocks noChangeAspect="1"/>
          </p:cNvPicPr>
          <p:nvPr/>
        </p:nvPicPr>
        <p:blipFill>
          <a:blip r:embed="rId3"/>
          <a:stretch>
            <a:fillRect/>
          </a:stretch>
        </p:blipFill>
        <p:spPr>
          <a:xfrm>
            <a:off x="5773003" y="5919890"/>
            <a:ext cx="3370997" cy="760553"/>
          </a:xfrm>
          <a:prstGeom prst="rect">
            <a:avLst/>
          </a:prstGeom>
        </p:spPr>
      </p:pic>
      <p:pic>
        <p:nvPicPr>
          <p:cNvPr id="5" name="Afbeelding 4" descr="logo_UGent_NL_RGB_2400_kleur_witb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4541" y="5638800"/>
            <a:ext cx="1778462" cy="1422770"/>
          </a:xfrm>
          <a:prstGeom prst="rect">
            <a:avLst/>
          </a:prstGeom>
        </p:spPr>
      </p:pic>
    </p:spTree>
    <p:extLst>
      <p:ext uri="{BB962C8B-B14F-4D97-AF65-F5344CB8AC3E}">
        <p14:creationId xmlns:p14="http://schemas.microsoft.com/office/powerpoint/2010/main" val="1833251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5400" dirty="0">
                <a:latin typeface="UGent Panno Text Medium"/>
                <a:cs typeface="UGent Panno Text Medium"/>
              </a:rPr>
              <a:t>InFo-TED</a:t>
            </a:r>
          </a:p>
        </p:txBody>
      </p:sp>
      <p:sp>
        <p:nvSpPr>
          <p:cNvPr id="3" name="Subtitel 2"/>
          <p:cNvSpPr>
            <a:spLocks noGrp="1"/>
          </p:cNvSpPr>
          <p:nvPr>
            <p:ph idx="1"/>
          </p:nvPr>
        </p:nvSpPr>
        <p:spPr/>
        <p:txBody>
          <a:bodyPr>
            <a:normAutofit/>
          </a:bodyPr>
          <a:lstStyle/>
          <a:p>
            <a:pPr>
              <a:buFont typeface="Wingdings" charset="2"/>
              <a:buChar char="§"/>
            </a:pPr>
            <a:r>
              <a:rPr lang="nl-NL" dirty="0">
                <a:latin typeface="UGent Panno Text Medium"/>
                <a:cs typeface="UGent Panno Text Medium"/>
              </a:rPr>
              <a:t>2013</a:t>
            </a:r>
          </a:p>
          <a:p>
            <a:pPr>
              <a:buFont typeface="Wingdings" charset="2"/>
              <a:buChar char="§"/>
            </a:pPr>
            <a:r>
              <a:rPr lang="nl-NL" dirty="0">
                <a:latin typeface="UGent Panno Text Medium"/>
                <a:cs typeface="UGent Panno Text Medium"/>
              </a:rPr>
              <a:t>Vanuit ervaren noodzaak </a:t>
            </a:r>
          </a:p>
          <a:p>
            <a:pPr>
              <a:buFont typeface="Wingdings" charset="2"/>
              <a:buChar char="§"/>
            </a:pPr>
            <a:r>
              <a:rPr lang="nl-NL" dirty="0">
                <a:latin typeface="UGent Panno Text Medium"/>
                <a:cs typeface="UGent Panno Text Medium"/>
              </a:rPr>
              <a:t>Netwerk van onderzoekers en lerarenopleiders</a:t>
            </a:r>
          </a:p>
          <a:p>
            <a:pPr>
              <a:buFont typeface="Wingdings" charset="2"/>
              <a:buChar char="§"/>
            </a:pPr>
            <a:r>
              <a:rPr lang="nl-NL" dirty="0">
                <a:latin typeface="UGent Panno Text Medium"/>
                <a:cs typeface="UGent Panno Text Medium"/>
              </a:rPr>
              <a:t>Mensen samenbrengen om onderzoek en praktijk uit te wisselen met betrekking tot de professionele ontwikkeling van lerarenopleiders </a:t>
            </a:r>
            <a:endParaRPr lang="nl-NL" i="1" dirty="0">
              <a:latin typeface="UGent Panno Text Medium"/>
              <a:cs typeface="UGent Panno Text Medium"/>
            </a:endParaRPr>
          </a:p>
        </p:txBody>
      </p:sp>
      <p:pic>
        <p:nvPicPr>
          <p:cNvPr id="4" name="Afbeelding 3">
            <a:extLst>
              <a:ext uri="{FF2B5EF4-FFF2-40B4-BE49-F238E27FC236}">
                <a16:creationId xmlns:a16="http://schemas.microsoft.com/office/drawing/2014/main" id="{F7368F6B-2666-4E1E-A0A9-1EAC0C39AA23}"/>
              </a:ext>
            </a:extLst>
          </p:cNvPr>
          <p:cNvPicPr>
            <a:picLocks noChangeAspect="1"/>
          </p:cNvPicPr>
          <p:nvPr/>
        </p:nvPicPr>
        <p:blipFill>
          <a:blip r:embed="rId3"/>
          <a:stretch>
            <a:fillRect/>
          </a:stretch>
        </p:blipFill>
        <p:spPr>
          <a:xfrm>
            <a:off x="5773003" y="5919890"/>
            <a:ext cx="3370997" cy="760553"/>
          </a:xfrm>
          <a:prstGeom prst="rect">
            <a:avLst/>
          </a:prstGeom>
        </p:spPr>
      </p:pic>
    </p:spTree>
    <p:extLst>
      <p:ext uri="{BB962C8B-B14F-4D97-AF65-F5344CB8AC3E}">
        <p14:creationId xmlns:p14="http://schemas.microsoft.com/office/powerpoint/2010/main" val="1209756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a:off x="5854663" y="2052123"/>
            <a:ext cx="2514600" cy="1485900"/>
          </a:xfrm>
          <a:prstGeom prst="rect">
            <a:avLst/>
          </a:prstGeom>
        </p:spPr>
      </p:pic>
      <p:pic>
        <p:nvPicPr>
          <p:cNvPr id="9" name="Afbeelding 8"/>
          <p:cNvPicPr>
            <a:picLocks noChangeAspect="1"/>
          </p:cNvPicPr>
          <p:nvPr/>
        </p:nvPicPr>
        <p:blipFill>
          <a:blip r:embed="rId3"/>
          <a:stretch>
            <a:fillRect/>
          </a:stretch>
        </p:blipFill>
        <p:spPr>
          <a:xfrm>
            <a:off x="4592553" y="5774059"/>
            <a:ext cx="3962218" cy="816457"/>
          </a:xfrm>
          <a:prstGeom prst="rect">
            <a:avLst/>
          </a:prstGeom>
        </p:spPr>
      </p:pic>
      <p:pic>
        <p:nvPicPr>
          <p:cNvPr id="11" name="Afbeelding 10"/>
          <p:cNvPicPr>
            <a:picLocks noChangeAspect="1"/>
          </p:cNvPicPr>
          <p:nvPr/>
        </p:nvPicPr>
        <p:blipFill>
          <a:blip r:embed="rId4"/>
          <a:stretch>
            <a:fillRect/>
          </a:stretch>
        </p:blipFill>
        <p:spPr>
          <a:xfrm>
            <a:off x="4592553" y="3651426"/>
            <a:ext cx="4416016" cy="987548"/>
          </a:xfrm>
          <a:prstGeom prst="rect">
            <a:avLst/>
          </a:prstGeom>
        </p:spPr>
      </p:pic>
      <p:pic>
        <p:nvPicPr>
          <p:cNvPr id="13" name="Afbeelding 12"/>
          <p:cNvPicPr>
            <a:picLocks noChangeAspect="1"/>
          </p:cNvPicPr>
          <p:nvPr/>
        </p:nvPicPr>
        <p:blipFill>
          <a:blip r:embed="rId5"/>
          <a:stretch>
            <a:fillRect/>
          </a:stretch>
        </p:blipFill>
        <p:spPr>
          <a:xfrm>
            <a:off x="538765" y="2877070"/>
            <a:ext cx="3756995" cy="1321906"/>
          </a:xfrm>
          <a:prstGeom prst="rect">
            <a:avLst/>
          </a:prstGeom>
        </p:spPr>
      </p:pic>
      <p:pic>
        <p:nvPicPr>
          <p:cNvPr id="14" name="Afbeelding 13"/>
          <p:cNvPicPr>
            <a:picLocks noChangeAspect="1"/>
          </p:cNvPicPr>
          <p:nvPr/>
        </p:nvPicPr>
        <p:blipFill>
          <a:blip r:embed="rId6"/>
          <a:stretch>
            <a:fillRect/>
          </a:stretch>
        </p:blipFill>
        <p:spPr>
          <a:xfrm>
            <a:off x="538765" y="1271701"/>
            <a:ext cx="3446260" cy="1562719"/>
          </a:xfrm>
          <a:prstGeom prst="rect">
            <a:avLst/>
          </a:prstGeom>
        </p:spPr>
      </p:pic>
      <p:pic>
        <p:nvPicPr>
          <p:cNvPr id="15" name="Afbeelding 14"/>
          <p:cNvPicPr>
            <a:picLocks noChangeAspect="1"/>
          </p:cNvPicPr>
          <p:nvPr/>
        </p:nvPicPr>
        <p:blipFill>
          <a:blip r:embed="rId7"/>
          <a:stretch>
            <a:fillRect/>
          </a:stretch>
        </p:blipFill>
        <p:spPr>
          <a:xfrm>
            <a:off x="998857" y="4198976"/>
            <a:ext cx="3296903" cy="1009422"/>
          </a:xfrm>
          <a:prstGeom prst="rect">
            <a:avLst/>
          </a:prstGeom>
        </p:spPr>
      </p:pic>
      <p:sp>
        <p:nvSpPr>
          <p:cNvPr id="16" name="Titel 1"/>
          <p:cNvSpPr txBox="1">
            <a:spLocks/>
          </p:cNvSpPr>
          <p:nvPr/>
        </p:nvSpPr>
        <p:spPr>
          <a:xfrm>
            <a:off x="24987" y="19307"/>
            <a:ext cx="4842768"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latin typeface="UGent Panno Text Medium"/>
                <a:cs typeface="UGent Panno Text Medium"/>
              </a:rPr>
              <a:t>Partners</a:t>
            </a:r>
            <a:endParaRPr lang="en-US" dirty="0">
              <a:latin typeface="UGent Panno Text Medium"/>
              <a:cs typeface="UGent Panno Text Medium"/>
            </a:endParaRPr>
          </a:p>
        </p:txBody>
      </p:sp>
      <p:pic>
        <p:nvPicPr>
          <p:cNvPr id="17" name="Afbeelding 16" descr="Radboud-University-Nijmegen-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8521" y="1271701"/>
            <a:ext cx="2329196" cy="1562719"/>
          </a:xfrm>
          <a:prstGeom prst="rect">
            <a:avLst/>
          </a:prstGeom>
        </p:spPr>
      </p:pic>
      <p:pic>
        <p:nvPicPr>
          <p:cNvPr id="18" name="Afbeelding 17" descr="logo_UGent_NL_RGB_2400_kleur_witbg.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2279" y="19307"/>
            <a:ext cx="2542192" cy="2033754"/>
          </a:xfrm>
          <a:prstGeom prst="rect">
            <a:avLst/>
          </a:prstGeom>
        </p:spPr>
      </p:pic>
      <p:pic>
        <p:nvPicPr>
          <p:cNvPr id="12" name="Afbeelding 11"/>
          <p:cNvPicPr>
            <a:picLocks noChangeAspect="1"/>
          </p:cNvPicPr>
          <p:nvPr/>
        </p:nvPicPr>
        <p:blipFill>
          <a:blip r:embed="rId10"/>
          <a:stretch>
            <a:fillRect/>
          </a:stretch>
        </p:blipFill>
        <p:spPr>
          <a:xfrm>
            <a:off x="7170849" y="152718"/>
            <a:ext cx="1621753" cy="1621753"/>
          </a:xfrm>
          <a:prstGeom prst="rect">
            <a:avLst/>
          </a:prstGeom>
        </p:spPr>
      </p:pic>
      <p:pic>
        <p:nvPicPr>
          <p:cNvPr id="19" name="Afbeelding 18" descr="KULEUVEN_0.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7749" y="4370423"/>
            <a:ext cx="2619799" cy="934653"/>
          </a:xfrm>
          <a:prstGeom prst="rect">
            <a:avLst/>
          </a:prstGeom>
        </p:spPr>
      </p:pic>
      <p:pic>
        <p:nvPicPr>
          <p:cNvPr id="2" name="Afbeelding 1"/>
          <p:cNvPicPr>
            <a:picLocks noChangeAspect="1"/>
          </p:cNvPicPr>
          <p:nvPr/>
        </p:nvPicPr>
        <p:blipFill>
          <a:blip r:embed="rId12"/>
          <a:stretch>
            <a:fillRect/>
          </a:stretch>
        </p:blipFill>
        <p:spPr>
          <a:xfrm>
            <a:off x="739559" y="5215178"/>
            <a:ext cx="3128010" cy="1613803"/>
          </a:xfrm>
          <a:prstGeom prst="rect">
            <a:avLst/>
          </a:prstGeom>
        </p:spPr>
      </p:pic>
    </p:spTree>
    <p:extLst>
      <p:ext uri="{BB962C8B-B14F-4D97-AF65-F5344CB8AC3E}">
        <p14:creationId xmlns:p14="http://schemas.microsoft.com/office/powerpoint/2010/main" val="419128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5400" dirty="0" err="1">
                <a:latin typeface="UGent Panno Text Medium"/>
                <a:cs typeface="UGent Panno Text Medium"/>
              </a:rPr>
              <a:t>Activiteiten</a:t>
            </a:r>
            <a:r>
              <a:rPr lang="en-US" sz="5400" dirty="0">
                <a:latin typeface="UGent Panno Text Medium"/>
                <a:cs typeface="UGent Panno Text Medium"/>
              </a:rPr>
              <a:t> </a:t>
            </a:r>
          </a:p>
        </p:txBody>
      </p:sp>
      <p:sp>
        <p:nvSpPr>
          <p:cNvPr id="3" name="Tijdelijke aanduiding voor inhoud 2"/>
          <p:cNvSpPr>
            <a:spLocks noGrp="1"/>
          </p:cNvSpPr>
          <p:nvPr>
            <p:ph idx="1"/>
          </p:nvPr>
        </p:nvSpPr>
        <p:spPr/>
        <p:txBody>
          <a:bodyPr/>
          <a:lstStyle/>
          <a:p>
            <a:pPr>
              <a:buFont typeface="Wingdings" charset="2"/>
              <a:buChar char="§"/>
            </a:pPr>
            <a:r>
              <a:rPr lang="nl-NL" dirty="0">
                <a:latin typeface="UGent Panno Text Medium"/>
                <a:cs typeface="UGent Panno Text Medium"/>
              </a:rPr>
              <a:t>Organisatie wetenschappelijke symposia </a:t>
            </a:r>
          </a:p>
          <a:p>
            <a:pPr>
              <a:buFont typeface="Wingdings" charset="2"/>
              <a:buChar char="§"/>
            </a:pPr>
            <a:r>
              <a:rPr lang="nl-NL" dirty="0">
                <a:latin typeface="UGent Panno Text Medium"/>
                <a:cs typeface="UGent Panno Text Medium"/>
              </a:rPr>
              <a:t>Kenniscentrum </a:t>
            </a:r>
          </a:p>
          <a:p>
            <a:pPr>
              <a:buFont typeface="Wingdings" charset="2"/>
              <a:buChar char="§"/>
            </a:pPr>
            <a:r>
              <a:rPr lang="nl-NL" dirty="0">
                <a:latin typeface="UGent Panno Text Medium"/>
                <a:cs typeface="UGent Panno Text Medium"/>
              </a:rPr>
              <a:t>Publicaties / website / </a:t>
            </a:r>
            <a:r>
              <a:rPr lang="nl-NL" dirty="0" err="1">
                <a:latin typeface="UGent Panno Text Medium"/>
                <a:cs typeface="UGent Panno Text Medium"/>
              </a:rPr>
              <a:t>LinkedIN</a:t>
            </a:r>
            <a:r>
              <a:rPr lang="nl-NL" dirty="0">
                <a:latin typeface="UGent Panno Text Medium"/>
                <a:cs typeface="UGent Panno Text Medium"/>
              </a:rPr>
              <a:t> </a:t>
            </a:r>
          </a:p>
          <a:p>
            <a:pPr>
              <a:buFont typeface="Wingdings" charset="2"/>
              <a:buChar char="§"/>
            </a:pPr>
            <a:r>
              <a:rPr lang="nl-NL" dirty="0">
                <a:latin typeface="UGent Panno Text Medium"/>
                <a:cs typeface="UGent Panno Text Medium"/>
              </a:rPr>
              <a:t>Maatschappelijk debat </a:t>
            </a:r>
          </a:p>
          <a:p>
            <a:pPr>
              <a:buFont typeface="Wingdings" charset="2"/>
              <a:buChar char="§"/>
            </a:pPr>
            <a:r>
              <a:rPr lang="nl-NL" dirty="0">
                <a:latin typeface="UGent Panno Text Medium"/>
                <a:cs typeface="UGent Panno Text Medium"/>
              </a:rPr>
              <a:t>Europese ‘</a:t>
            </a:r>
            <a:r>
              <a:rPr lang="nl-NL" dirty="0" err="1">
                <a:latin typeface="UGent Panno Text Medium"/>
                <a:cs typeface="UGent Panno Text Medium"/>
              </a:rPr>
              <a:t>summer</a:t>
            </a:r>
            <a:r>
              <a:rPr lang="nl-NL" dirty="0">
                <a:latin typeface="UGent Panno Text Medium"/>
                <a:cs typeface="UGent Panno Text Medium"/>
              </a:rPr>
              <a:t> school’ voor lerarenopleiders </a:t>
            </a:r>
          </a:p>
          <a:p>
            <a:pPr>
              <a:buFont typeface="Wingdings" charset="2"/>
              <a:buChar char="§"/>
            </a:pPr>
            <a:r>
              <a:rPr lang="nl-NL" dirty="0">
                <a:latin typeface="UGent Panno Text Medium"/>
                <a:cs typeface="UGent Panno Text Medium"/>
              </a:rPr>
              <a:t>Ontwikkeling conceptueel model </a:t>
            </a:r>
          </a:p>
        </p:txBody>
      </p:sp>
      <p:pic>
        <p:nvPicPr>
          <p:cNvPr id="4" name="Afbeelding 3">
            <a:extLst>
              <a:ext uri="{FF2B5EF4-FFF2-40B4-BE49-F238E27FC236}">
                <a16:creationId xmlns:a16="http://schemas.microsoft.com/office/drawing/2014/main" id="{F7368F6B-2666-4E1E-A0A9-1EAC0C39AA23}"/>
              </a:ext>
            </a:extLst>
          </p:cNvPr>
          <p:cNvPicPr>
            <a:picLocks noChangeAspect="1"/>
          </p:cNvPicPr>
          <p:nvPr/>
        </p:nvPicPr>
        <p:blipFill>
          <a:blip r:embed="rId3"/>
          <a:stretch>
            <a:fillRect/>
          </a:stretch>
        </p:blipFill>
        <p:spPr>
          <a:xfrm>
            <a:off x="5773003" y="5919890"/>
            <a:ext cx="3370997" cy="760553"/>
          </a:xfrm>
          <a:prstGeom prst="rect">
            <a:avLst/>
          </a:prstGeom>
        </p:spPr>
      </p:pic>
    </p:spTree>
    <p:extLst>
      <p:ext uri="{BB962C8B-B14F-4D97-AF65-F5344CB8AC3E}">
        <p14:creationId xmlns:p14="http://schemas.microsoft.com/office/powerpoint/2010/main" val="706809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5400" dirty="0" err="1">
                <a:latin typeface="UGent Panno Text Medium"/>
                <a:cs typeface="UGent Panno Text Medium"/>
              </a:rPr>
              <a:t>Conceptueel</a:t>
            </a:r>
            <a:r>
              <a:rPr lang="en-US" sz="5400" dirty="0">
                <a:latin typeface="UGent Panno Text Medium"/>
                <a:cs typeface="UGent Panno Text Medium"/>
              </a:rPr>
              <a:t> model </a:t>
            </a:r>
          </a:p>
        </p:txBody>
      </p:sp>
      <p:sp>
        <p:nvSpPr>
          <p:cNvPr id="3" name="Tijdelijke aanduiding voor inhoud 2"/>
          <p:cNvSpPr>
            <a:spLocks noGrp="1"/>
          </p:cNvSpPr>
          <p:nvPr>
            <p:ph idx="1"/>
          </p:nvPr>
        </p:nvSpPr>
        <p:spPr/>
        <p:txBody>
          <a:bodyPr>
            <a:normAutofit/>
          </a:bodyPr>
          <a:lstStyle/>
          <a:p>
            <a:pPr>
              <a:buFont typeface="Wingdings" charset="2"/>
              <a:buChar char="§"/>
            </a:pPr>
            <a:r>
              <a:rPr lang="nl-NL" dirty="0">
                <a:latin typeface="UGent Panno Text Medium"/>
                <a:cs typeface="UGent Panno Text Medium"/>
              </a:rPr>
              <a:t>Belang van ontwikkelen gemeenschappelijke taal</a:t>
            </a:r>
          </a:p>
          <a:p>
            <a:pPr>
              <a:buFont typeface="Wingdings" charset="2"/>
              <a:buChar char="§"/>
            </a:pPr>
            <a:r>
              <a:rPr lang="nl-NL" dirty="0">
                <a:latin typeface="UGent Panno Text Medium"/>
                <a:cs typeface="UGent Panno Text Medium"/>
              </a:rPr>
              <a:t>Positiebepaling</a:t>
            </a:r>
          </a:p>
          <a:p>
            <a:pPr>
              <a:buFont typeface="Wingdings" charset="2"/>
              <a:buChar char="§"/>
            </a:pPr>
            <a:r>
              <a:rPr lang="nl-NL" dirty="0">
                <a:latin typeface="UGent Panno Text Medium"/>
                <a:cs typeface="UGent Panno Text Medium"/>
              </a:rPr>
              <a:t>Descriptief model </a:t>
            </a:r>
            <a:r>
              <a:rPr lang="nl-NL" dirty="0" err="1">
                <a:latin typeface="UGent Panno Text Medium"/>
                <a:cs typeface="UGent Panno Text Medium"/>
              </a:rPr>
              <a:t>ipv</a:t>
            </a:r>
            <a:r>
              <a:rPr lang="nl-NL" dirty="0">
                <a:latin typeface="UGent Panno Text Medium"/>
                <a:cs typeface="UGent Panno Text Medium"/>
              </a:rPr>
              <a:t> normatief</a:t>
            </a:r>
          </a:p>
          <a:p>
            <a:pPr>
              <a:buFont typeface="Wingdings" charset="2"/>
              <a:buChar char="§"/>
            </a:pPr>
            <a:r>
              <a:rPr lang="nl-NL" dirty="0">
                <a:latin typeface="UGent Panno Text Medium"/>
                <a:cs typeface="UGent Panno Text Medium"/>
              </a:rPr>
              <a:t>Startpunt = praktijk van lerarenopleiders</a:t>
            </a:r>
          </a:p>
          <a:p>
            <a:pPr>
              <a:buFont typeface="Wingdings" charset="2"/>
              <a:buChar char="§"/>
            </a:pPr>
            <a:r>
              <a:rPr lang="nl-NL" dirty="0">
                <a:latin typeface="UGent Panno Text Medium"/>
                <a:cs typeface="UGent Panno Text Medium"/>
              </a:rPr>
              <a:t>“How I </a:t>
            </a:r>
            <a:r>
              <a:rPr lang="nl-NL" dirty="0" err="1">
                <a:latin typeface="UGent Panno Text Medium"/>
                <a:cs typeface="UGent Panno Text Medium"/>
              </a:rPr>
              <a:t>teach</a:t>
            </a:r>
            <a:r>
              <a:rPr lang="nl-NL" dirty="0">
                <a:latin typeface="UGent Panno Text Medium"/>
                <a:cs typeface="UGent Panno Text Medium"/>
              </a:rPr>
              <a:t> is the </a:t>
            </a:r>
            <a:r>
              <a:rPr lang="nl-NL" dirty="0" err="1">
                <a:latin typeface="UGent Panno Text Medium"/>
                <a:cs typeface="UGent Panno Text Medium"/>
              </a:rPr>
              <a:t>message</a:t>
            </a:r>
            <a:r>
              <a:rPr lang="nl-NL" dirty="0">
                <a:latin typeface="UGent Panno Text Medium"/>
                <a:cs typeface="UGent Panno Text Medium"/>
              </a:rPr>
              <a:t>”</a:t>
            </a:r>
          </a:p>
          <a:p>
            <a:pPr>
              <a:buFont typeface="Wingdings" charset="2"/>
              <a:buChar char="§"/>
            </a:pPr>
            <a:r>
              <a:rPr lang="nl-NL" dirty="0">
                <a:latin typeface="UGent Panno Text Medium"/>
                <a:cs typeface="UGent Panno Text Medium"/>
              </a:rPr>
              <a:t>Belang van reflectieve en onderzoekende houding</a:t>
            </a:r>
          </a:p>
        </p:txBody>
      </p:sp>
      <p:pic>
        <p:nvPicPr>
          <p:cNvPr id="4" name="Afbeelding 3">
            <a:extLst>
              <a:ext uri="{FF2B5EF4-FFF2-40B4-BE49-F238E27FC236}">
                <a16:creationId xmlns:a16="http://schemas.microsoft.com/office/drawing/2014/main" id="{F7368F6B-2666-4E1E-A0A9-1EAC0C39AA23}"/>
              </a:ext>
            </a:extLst>
          </p:cNvPr>
          <p:cNvPicPr>
            <a:picLocks noChangeAspect="1"/>
          </p:cNvPicPr>
          <p:nvPr/>
        </p:nvPicPr>
        <p:blipFill>
          <a:blip r:embed="rId3"/>
          <a:stretch>
            <a:fillRect/>
          </a:stretch>
        </p:blipFill>
        <p:spPr>
          <a:xfrm>
            <a:off x="5773003" y="5919890"/>
            <a:ext cx="3370997" cy="760553"/>
          </a:xfrm>
          <a:prstGeom prst="rect">
            <a:avLst/>
          </a:prstGeom>
        </p:spPr>
      </p:pic>
    </p:spTree>
    <p:extLst>
      <p:ext uri="{BB962C8B-B14F-4D97-AF65-F5344CB8AC3E}">
        <p14:creationId xmlns:p14="http://schemas.microsoft.com/office/powerpoint/2010/main" val="3321200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7368F6B-2666-4E1E-A0A9-1EAC0C39AA23}"/>
              </a:ext>
            </a:extLst>
          </p:cNvPr>
          <p:cNvPicPr>
            <a:picLocks noChangeAspect="1"/>
          </p:cNvPicPr>
          <p:nvPr/>
        </p:nvPicPr>
        <p:blipFill>
          <a:blip r:embed="rId3"/>
          <a:stretch>
            <a:fillRect/>
          </a:stretch>
        </p:blipFill>
        <p:spPr>
          <a:xfrm rot="16200000">
            <a:off x="-1103432" y="2905422"/>
            <a:ext cx="3370997" cy="760553"/>
          </a:xfrm>
          <a:prstGeom prst="rect">
            <a:avLst/>
          </a:prstGeom>
        </p:spPr>
      </p:pic>
      <p:pic>
        <p:nvPicPr>
          <p:cNvPr id="6" name="Afbeelding 5"/>
          <p:cNvPicPr>
            <a:picLocks noChangeAspect="1"/>
          </p:cNvPicPr>
          <p:nvPr/>
        </p:nvPicPr>
        <p:blipFill>
          <a:blip r:embed="rId4"/>
          <a:stretch>
            <a:fillRect/>
          </a:stretch>
        </p:blipFill>
        <p:spPr>
          <a:xfrm>
            <a:off x="1604064" y="41291"/>
            <a:ext cx="5942012" cy="6454359"/>
          </a:xfrm>
          <a:prstGeom prst="rect">
            <a:avLst/>
          </a:prstGeom>
        </p:spPr>
      </p:pic>
      <p:sp>
        <p:nvSpPr>
          <p:cNvPr id="2" name="Titel 1"/>
          <p:cNvSpPr>
            <a:spLocks noGrp="1"/>
          </p:cNvSpPr>
          <p:nvPr>
            <p:ph type="title"/>
          </p:nvPr>
        </p:nvSpPr>
        <p:spPr>
          <a:xfrm>
            <a:off x="914400" y="94611"/>
            <a:ext cx="8229600" cy="1143000"/>
          </a:xfrm>
        </p:spPr>
        <p:txBody>
          <a:bodyPr>
            <a:normAutofit fontScale="90000"/>
          </a:bodyPr>
          <a:lstStyle/>
          <a:p>
            <a:pPr algn="r"/>
            <a:r>
              <a:rPr lang="en-US" sz="5400" dirty="0" err="1">
                <a:latin typeface="UGent Panno Text Medium"/>
                <a:cs typeface="UGent Panno Text Medium"/>
              </a:rPr>
              <a:t>Conceptueel</a:t>
            </a:r>
            <a:r>
              <a:rPr lang="en-US" sz="5400" dirty="0">
                <a:latin typeface="UGent Panno Text Medium"/>
                <a:cs typeface="UGent Panno Text Medium"/>
              </a:rPr>
              <a:t> </a:t>
            </a:r>
            <a:br>
              <a:rPr lang="en-US" sz="5400" dirty="0">
                <a:latin typeface="UGent Panno Text Medium"/>
                <a:cs typeface="UGent Panno Text Medium"/>
              </a:rPr>
            </a:br>
            <a:r>
              <a:rPr lang="en-US" sz="5400" dirty="0">
                <a:latin typeface="UGent Panno Text Medium"/>
                <a:cs typeface="UGent Panno Text Medium"/>
              </a:rPr>
              <a:t>model </a:t>
            </a:r>
          </a:p>
        </p:txBody>
      </p:sp>
      <p:sp>
        <p:nvSpPr>
          <p:cNvPr id="7" name="Tijdelijke aanduiding voor inhoud 2"/>
          <p:cNvSpPr txBox="1">
            <a:spLocks/>
          </p:cNvSpPr>
          <p:nvPr/>
        </p:nvSpPr>
        <p:spPr>
          <a:xfrm>
            <a:off x="0" y="6423829"/>
            <a:ext cx="5851620" cy="5130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600" dirty="0">
                <a:latin typeface="UGent Panno Text Medium"/>
                <a:cs typeface="UGent Panno Text Medium"/>
              </a:rPr>
              <a:t>Zie ook </a:t>
            </a:r>
            <a:r>
              <a:rPr lang="nl-NL" sz="1600" dirty="0" err="1">
                <a:latin typeface="UGent Panno Text Medium"/>
                <a:cs typeface="UGent Panno Text Medium"/>
              </a:rPr>
              <a:t>Kelchtermans</a:t>
            </a:r>
            <a:r>
              <a:rPr lang="nl-NL" sz="1600" dirty="0">
                <a:latin typeface="UGent Panno Text Medium"/>
                <a:cs typeface="UGent Panno Text Medium"/>
              </a:rPr>
              <a:t>, Smith &amp; Vanderlinde, 2017</a:t>
            </a:r>
          </a:p>
        </p:txBody>
      </p:sp>
    </p:spTree>
    <p:extLst>
      <p:ext uri="{BB962C8B-B14F-4D97-AF65-F5344CB8AC3E}">
        <p14:creationId xmlns:p14="http://schemas.microsoft.com/office/powerpoint/2010/main" val="3086065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latin typeface="UGent Panno Text Medium"/>
                <a:cs typeface="UGent Panno Text Medium"/>
              </a:rPr>
              <a:t>Uitgangspunten conceptueel model</a:t>
            </a:r>
          </a:p>
        </p:txBody>
      </p:sp>
      <p:sp>
        <p:nvSpPr>
          <p:cNvPr id="3" name="Tijdelijke aanduiding voor inhoud 2"/>
          <p:cNvSpPr>
            <a:spLocks noGrp="1"/>
          </p:cNvSpPr>
          <p:nvPr>
            <p:ph idx="1"/>
          </p:nvPr>
        </p:nvSpPr>
        <p:spPr/>
        <p:txBody>
          <a:bodyPr>
            <a:normAutofit fontScale="92500" lnSpcReduction="10000"/>
          </a:bodyPr>
          <a:lstStyle/>
          <a:p>
            <a:pPr>
              <a:buFont typeface="Wingdings" charset="2"/>
              <a:buChar char="§"/>
            </a:pPr>
            <a:r>
              <a:rPr lang="nl-NL" dirty="0">
                <a:latin typeface="UGent Panno Text Medium"/>
                <a:cs typeface="UGent Panno Text Medium"/>
              </a:rPr>
              <a:t>“How I </a:t>
            </a:r>
            <a:r>
              <a:rPr lang="nl-NL" dirty="0" err="1">
                <a:latin typeface="UGent Panno Text Medium"/>
                <a:cs typeface="UGent Panno Text Medium"/>
              </a:rPr>
              <a:t>teach</a:t>
            </a:r>
            <a:r>
              <a:rPr lang="nl-NL" dirty="0">
                <a:latin typeface="UGent Panno Text Medium"/>
                <a:cs typeface="UGent Panno Text Medium"/>
              </a:rPr>
              <a:t> is the </a:t>
            </a:r>
            <a:r>
              <a:rPr lang="nl-NL" dirty="0" err="1">
                <a:latin typeface="UGent Panno Text Medium"/>
                <a:cs typeface="UGent Panno Text Medium"/>
              </a:rPr>
              <a:t>message</a:t>
            </a:r>
            <a:r>
              <a:rPr lang="nl-NL" dirty="0">
                <a:latin typeface="UGent Panno Text Medium"/>
                <a:cs typeface="UGent Panno Text Medium"/>
              </a:rPr>
              <a:t>!” </a:t>
            </a:r>
          </a:p>
          <a:p>
            <a:pPr>
              <a:buFont typeface="Wingdings" charset="2"/>
              <a:buChar char="§"/>
            </a:pPr>
            <a:r>
              <a:rPr lang="nl-NL" dirty="0">
                <a:latin typeface="UGent Panno Text Medium"/>
                <a:cs typeface="UGent Panno Text Medium"/>
              </a:rPr>
              <a:t>Gesitueerd in=</a:t>
            </a:r>
          </a:p>
          <a:p>
            <a:pPr lvl="1">
              <a:buFont typeface="Wingdings" charset="2"/>
              <a:buChar char="§"/>
            </a:pPr>
            <a:r>
              <a:rPr lang="nl-NL" dirty="0">
                <a:latin typeface="UGent Panno Text Medium"/>
                <a:cs typeface="UGent Panno Text Medium"/>
              </a:rPr>
              <a:t>Lerarenopleiding </a:t>
            </a:r>
          </a:p>
          <a:p>
            <a:pPr lvl="1">
              <a:buFont typeface="Wingdings" charset="2"/>
              <a:buChar char="§"/>
            </a:pPr>
            <a:r>
              <a:rPr lang="nl-NL" dirty="0">
                <a:latin typeface="UGent Panno Text Medium"/>
                <a:cs typeface="UGent Panno Text Medium"/>
              </a:rPr>
              <a:t>Curriculum</a:t>
            </a:r>
          </a:p>
          <a:p>
            <a:pPr lvl="1">
              <a:buFont typeface="Wingdings" charset="2"/>
              <a:buChar char="§"/>
            </a:pPr>
            <a:r>
              <a:rPr lang="nl-NL" dirty="0">
                <a:latin typeface="UGent Panno Text Medium"/>
                <a:cs typeface="UGent Panno Text Medium"/>
              </a:rPr>
              <a:t>Nationale referentiekaders </a:t>
            </a:r>
          </a:p>
          <a:p>
            <a:pPr lvl="1">
              <a:buFont typeface="Wingdings" charset="2"/>
              <a:buChar char="§"/>
            </a:pPr>
            <a:r>
              <a:rPr lang="nl-NL" dirty="0">
                <a:latin typeface="UGent Panno Text Medium"/>
                <a:cs typeface="UGent Panno Text Medium"/>
              </a:rPr>
              <a:t>Europese en globale ontwikkelingen </a:t>
            </a:r>
          </a:p>
          <a:p>
            <a:pPr>
              <a:buFont typeface="Wingdings" charset="2"/>
              <a:buChar char="§"/>
            </a:pPr>
            <a:r>
              <a:rPr lang="nl-NL" dirty="0">
                <a:latin typeface="UGent Panno Text Medium"/>
                <a:cs typeface="UGent Panno Text Medium"/>
              </a:rPr>
              <a:t>Verschillende domeinen van professioneel leren</a:t>
            </a:r>
          </a:p>
          <a:p>
            <a:pPr>
              <a:buFont typeface="Wingdings" charset="2"/>
              <a:buChar char="§"/>
            </a:pPr>
            <a:r>
              <a:rPr lang="nl-NL" dirty="0">
                <a:latin typeface="UGent Panno Text Medium"/>
                <a:cs typeface="UGent Panno Text Medium"/>
              </a:rPr>
              <a:t>Brede definitie van lerarenopleiders </a:t>
            </a:r>
          </a:p>
          <a:p>
            <a:pPr>
              <a:buFont typeface="Wingdings" charset="2"/>
              <a:buChar char="§"/>
            </a:pPr>
            <a:r>
              <a:rPr lang="nl-NL" dirty="0">
                <a:latin typeface="UGent Panno Text Medium"/>
                <a:cs typeface="UGent Panno Text Medium"/>
              </a:rPr>
              <a:t>Erkenning van diversiteit en achtergronden </a:t>
            </a:r>
          </a:p>
        </p:txBody>
      </p:sp>
      <p:pic>
        <p:nvPicPr>
          <p:cNvPr id="4" name="Afbeelding 3">
            <a:extLst>
              <a:ext uri="{FF2B5EF4-FFF2-40B4-BE49-F238E27FC236}">
                <a16:creationId xmlns:a16="http://schemas.microsoft.com/office/drawing/2014/main" id="{F7368F6B-2666-4E1E-A0A9-1EAC0C39AA23}"/>
              </a:ext>
            </a:extLst>
          </p:cNvPr>
          <p:cNvPicPr>
            <a:picLocks noChangeAspect="1"/>
          </p:cNvPicPr>
          <p:nvPr/>
        </p:nvPicPr>
        <p:blipFill>
          <a:blip r:embed="rId3"/>
          <a:stretch>
            <a:fillRect/>
          </a:stretch>
        </p:blipFill>
        <p:spPr>
          <a:xfrm>
            <a:off x="5773003" y="5919890"/>
            <a:ext cx="3370997" cy="760553"/>
          </a:xfrm>
          <a:prstGeom prst="rect">
            <a:avLst/>
          </a:prstGeom>
        </p:spPr>
      </p:pic>
    </p:spTree>
    <p:extLst>
      <p:ext uri="{BB962C8B-B14F-4D97-AF65-F5344CB8AC3E}">
        <p14:creationId xmlns:p14="http://schemas.microsoft.com/office/powerpoint/2010/main" val="2441430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92500" lnSpcReduction="10000"/>
          </a:bodyPr>
          <a:lstStyle/>
          <a:p>
            <a:pPr marL="0" indent="0">
              <a:buNone/>
            </a:pPr>
            <a:r>
              <a:rPr lang="nl-NL" dirty="0">
                <a:latin typeface="UGent Panno Text Medium"/>
                <a:cs typeface="UGent Panno Text Medium"/>
              </a:rPr>
              <a:t>Kern? </a:t>
            </a:r>
          </a:p>
          <a:p>
            <a:pPr>
              <a:buFont typeface="Wingdings" charset="2"/>
              <a:buChar char="§"/>
            </a:pPr>
            <a:r>
              <a:rPr lang="nl-NL" dirty="0">
                <a:latin typeface="UGent Panno Text Medium"/>
                <a:cs typeface="UGent Panno Text Medium"/>
              </a:rPr>
              <a:t>Summer </a:t>
            </a:r>
            <a:r>
              <a:rPr lang="nl-NL" dirty="0" err="1">
                <a:latin typeface="UGent Panno Text Medium"/>
                <a:cs typeface="UGent Panno Text Medium"/>
              </a:rPr>
              <a:t>academy</a:t>
            </a:r>
            <a:r>
              <a:rPr lang="nl-NL" dirty="0">
                <a:latin typeface="UGent Panno Text Medium"/>
                <a:cs typeface="UGent Panno Text Medium"/>
              </a:rPr>
              <a:t> met links naar nationale/regionale  programma’s </a:t>
            </a:r>
          </a:p>
          <a:p>
            <a:pPr>
              <a:buFont typeface="Wingdings" charset="2"/>
              <a:buChar char="§"/>
            </a:pPr>
            <a:r>
              <a:rPr lang="nl-NL" dirty="0">
                <a:latin typeface="UGent Panno Text Medium"/>
                <a:cs typeface="UGent Panno Text Medium"/>
              </a:rPr>
              <a:t>Virtuele leeromgeving </a:t>
            </a:r>
          </a:p>
          <a:p>
            <a:pPr marL="0" indent="0">
              <a:buNone/>
            </a:pPr>
            <a:r>
              <a:rPr lang="nl-NL" dirty="0">
                <a:latin typeface="UGent Panno Text Medium"/>
                <a:cs typeface="UGent Panno Text Medium"/>
              </a:rPr>
              <a:t>En verder ook</a:t>
            </a:r>
            <a:r>
              <a:rPr lang="mr-IN" dirty="0">
                <a:latin typeface="UGent Panno Text Medium"/>
                <a:cs typeface="UGent Panno Text Medium"/>
              </a:rPr>
              <a:t>…</a:t>
            </a:r>
            <a:r>
              <a:rPr lang="nl-BE" dirty="0">
                <a:latin typeface="UGent Panno Text Medium"/>
                <a:cs typeface="UGent Panno Text Medium"/>
              </a:rPr>
              <a:t> </a:t>
            </a:r>
            <a:endParaRPr lang="nl-NL" dirty="0">
              <a:latin typeface="UGent Panno Text Medium"/>
              <a:cs typeface="UGent Panno Text Medium"/>
            </a:endParaRPr>
          </a:p>
          <a:p>
            <a:pPr>
              <a:buFont typeface="Wingdings" charset="2"/>
              <a:buChar char="§"/>
            </a:pPr>
            <a:r>
              <a:rPr lang="nl-NL" dirty="0">
                <a:latin typeface="UGent Panno Text Medium"/>
                <a:cs typeface="UGent Panno Text Medium"/>
              </a:rPr>
              <a:t>Beleidsaanbevelingen </a:t>
            </a:r>
          </a:p>
          <a:p>
            <a:pPr>
              <a:buFont typeface="Wingdings" charset="2"/>
              <a:buChar char="§"/>
            </a:pPr>
            <a:r>
              <a:rPr lang="nl-NL" dirty="0">
                <a:latin typeface="UGent Panno Text Medium"/>
                <a:cs typeface="UGent Panno Text Medium"/>
              </a:rPr>
              <a:t>Evaluatierapporten </a:t>
            </a:r>
          </a:p>
          <a:p>
            <a:pPr>
              <a:buFont typeface="Wingdings" charset="2"/>
              <a:buChar char="§"/>
            </a:pPr>
            <a:r>
              <a:rPr lang="nl-NL" dirty="0">
                <a:latin typeface="UGent Panno Text Medium"/>
                <a:cs typeface="UGent Panno Text Medium"/>
              </a:rPr>
              <a:t>Multiplier events </a:t>
            </a:r>
          </a:p>
          <a:p>
            <a:pPr>
              <a:buFont typeface="Wingdings" charset="2"/>
              <a:buChar char="§"/>
            </a:pPr>
            <a:r>
              <a:rPr lang="mr-IN" dirty="0">
                <a:latin typeface="UGent Panno Text Medium"/>
                <a:cs typeface="UGent Panno Text Medium"/>
              </a:rPr>
              <a:t>…</a:t>
            </a:r>
            <a:r>
              <a:rPr lang="nl-BE" dirty="0">
                <a:latin typeface="UGent Panno Text Medium"/>
                <a:cs typeface="UGent Panno Text Medium"/>
              </a:rPr>
              <a:t> </a:t>
            </a:r>
            <a:endParaRPr lang="nl-NL" dirty="0">
              <a:latin typeface="UGent Panno Text Medium"/>
              <a:cs typeface="UGent Panno Text Medium"/>
            </a:endParaRPr>
          </a:p>
          <a:p>
            <a:endParaRPr lang="nl-NL" dirty="0"/>
          </a:p>
        </p:txBody>
      </p:sp>
      <p:pic>
        <p:nvPicPr>
          <p:cNvPr id="4" name="Afbeelding 3"/>
          <p:cNvPicPr>
            <a:picLocks noChangeAspect="1"/>
          </p:cNvPicPr>
          <p:nvPr/>
        </p:nvPicPr>
        <p:blipFill>
          <a:blip r:embed="rId3"/>
          <a:stretch>
            <a:fillRect/>
          </a:stretch>
        </p:blipFill>
        <p:spPr>
          <a:xfrm>
            <a:off x="6394072" y="274638"/>
            <a:ext cx="2292728" cy="654898"/>
          </a:xfrm>
          <a:prstGeom prst="rect">
            <a:avLst/>
          </a:prstGeom>
        </p:spPr>
      </p:pic>
      <p:sp>
        <p:nvSpPr>
          <p:cNvPr id="7" name="Titel 1"/>
          <p:cNvSpPr>
            <a:spLocks noGrp="1"/>
          </p:cNvSpPr>
          <p:nvPr>
            <p:ph type="title"/>
          </p:nvPr>
        </p:nvSpPr>
        <p:spPr>
          <a:xfrm>
            <a:off x="457200" y="274638"/>
            <a:ext cx="8229600" cy="1143000"/>
          </a:xfrm>
        </p:spPr>
        <p:txBody>
          <a:bodyPr>
            <a:normAutofit/>
          </a:bodyPr>
          <a:lstStyle/>
          <a:p>
            <a:r>
              <a:rPr lang="nl-NL" dirty="0">
                <a:latin typeface="UGent Panno Text Medium"/>
                <a:cs typeface="UGent Panno Text Medium"/>
              </a:rPr>
              <a:t>Erasmus plus</a:t>
            </a:r>
          </a:p>
        </p:txBody>
      </p:sp>
      <p:pic>
        <p:nvPicPr>
          <p:cNvPr id="8" name="Afbeelding 7">
            <a:extLst>
              <a:ext uri="{FF2B5EF4-FFF2-40B4-BE49-F238E27FC236}">
                <a16:creationId xmlns:a16="http://schemas.microsoft.com/office/drawing/2014/main" id="{F7368F6B-2666-4E1E-A0A9-1EAC0C39AA23}"/>
              </a:ext>
            </a:extLst>
          </p:cNvPr>
          <p:cNvPicPr>
            <a:picLocks noChangeAspect="1"/>
          </p:cNvPicPr>
          <p:nvPr/>
        </p:nvPicPr>
        <p:blipFill>
          <a:blip r:embed="rId4"/>
          <a:stretch>
            <a:fillRect/>
          </a:stretch>
        </p:blipFill>
        <p:spPr>
          <a:xfrm>
            <a:off x="5773003" y="5919890"/>
            <a:ext cx="3370997" cy="760553"/>
          </a:xfrm>
          <a:prstGeom prst="rect">
            <a:avLst/>
          </a:prstGeom>
        </p:spPr>
      </p:pic>
    </p:spTree>
    <p:extLst>
      <p:ext uri="{BB962C8B-B14F-4D97-AF65-F5344CB8AC3E}">
        <p14:creationId xmlns:p14="http://schemas.microsoft.com/office/powerpoint/2010/main" val="259210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7200" dirty="0">
                <a:latin typeface="UGent Panno Text Medium"/>
                <a:cs typeface="UGent Panno Text Medium"/>
              </a:rPr>
              <a:t>Programma </a:t>
            </a:r>
          </a:p>
        </p:txBody>
      </p:sp>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3125725490"/>
              </p:ext>
            </p:extLst>
          </p:nvPr>
        </p:nvGraphicFramePr>
        <p:xfrm>
          <a:off x="457200" y="1600200"/>
          <a:ext cx="8229600" cy="4778077"/>
        </p:xfrm>
        <a:graphic>
          <a:graphicData uri="http://schemas.openxmlformats.org/drawingml/2006/table">
            <a:tbl>
              <a:tblPr firstRow="1" bandRow="1">
                <a:tableStyleId>{9D7B26C5-4107-4FEC-AEDC-1716B250A1EF}</a:tableStyleId>
              </a:tblPr>
              <a:tblGrid>
                <a:gridCol w="1648134">
                  <a:extLst>
                    <a:ext uri="{9D8B030D-6E8A-4147-A177-3AD203B41FA5}">
                      <a16:colId xmlns:a16="http://schemas.microsoft.com/office/drawing/2014/main" val="20000"/>
                    </a:ext>
                  </a:extLst>
                </a:gridCol>
                <a:gridCol w="6581466">
                  <a:extLst>
                    <a:ext uri="{9D8B030D-6E8A-4147-A177-3AD203B41FA5}">
                      <a16:colId xmlns:a16="http://schemas.microsoft.com/office/drawing/2014/main" val="20001"/>
                    </a:ext>
                  </a:extLst>
                </a:gridCol>
              </a:tblGrid>
              <a:tr h="819878">
                <a:tc>
                  <a:txBody>
                    <a:bodyPr/>
                    <a:lstStyle/>
                    <a:p>
                      <a:r>
                        <a:rPr lang="nl-NL" sz="2000" b="0" dirty="0"/>
                        <a:t>10.45</a:t>
                      </a:r>
                      <a:r>
                        <a:rPr lang="nl-NL" sz="2000" b="0" baseline="0" dirty="0"/>
                        <a:t> </a:t>
                      </a:r>
                      <a:r>
                        <a:rPr lang="mr-IN" sz="2000" b="0" baseline="0" dirty="0"/>
                        <a:t>–</a:t>
                      </a:r>
                      <a:r>
                        <a:rPr lang="nl-NL" sz="2000" b="0" baseline="0" dirty="0"/>
                        <a:t> 11.10 </a:t>
                      </a:r>
                      <a:endParaRPr lang="nl-NL" sz="2000" b="0" dirty="0"/>
                    </a:p>
                  </a:txBody>
                  <a:tcPr/>
                </a:tc>
                <a:tc>
                  <a:txBody>
                    <a:bodyPr/>
                    <a:lstStyle/>
                    <a:p>
                      <a:r>
                        <a:rPr lang="nl-NL" sz="2000" b="0" dirty="0"/>
                        <a:t>Stand</a:t>
                      </a:r>
                      <a:r>
                        <a:rPr lang="nl-NL" sz="2000" b="0" baseline="0" dirty="0"/>
                        <a:t> van zaken professionele ontwikkeling en leerbehoeften lerarenopleiders Vlaanderen </a:t>
                      </a:r>
                      <a:r>
                        <a:rPr lang="mr-IN" sz="2000" b="0" baseline="0" dirty="0"/>
                        <a:t>–</a:t>
                      </a:r>
                      <a:r>
                        <a:rPr lang="nl-NL" sz="2000" b="0" baseline="0" dirty="0"/>
                        <a:t> Nederlands </a:t>
                      </a:r>
                      <a:endParaRPr lang="nl-NL" sz="2000" b="0" dirty="0"/>
                    </a:p>
                  </a:txBody>
                  <a:tcPr/>
                </a:tc>
                <a:extLst>
                  <a:ext uri="{0D108BD9-81ED-4DB2-BD59-A6C34878D82A}">
                    <a16:rowId xmlns:a16="http://schemas.microsoft.com/office/drawing/2014/main" val="10000"/>
                  </a:ext>
                </a:extLst>
              </a:tr>
              <a:tr h="1108145">
                <a:tc>
                  <a:txBody>
                    <a:bodyPr/>
                    <a:lstStyle/>
                    <a:p>
                      <a:r>
                        <a:rPr lang="nl-NL" sz="2000" dirty="0"/>
                        <a:t>11.10 </a:t>
                      </a:r>
                      <a:r>
                        <a:rPr lang="mr-IN" sz="2000" dirty="0"/>
                        <a:t>–</a:t>
                      </a:r>
                      <a:r>
                        <a:rPr lang="nl-NL" sz="2000" dirty="0"/>
                        <a:t> 11.45 </a:t>
                      </a:r>
                    </a:p>
                  </a:txBody>
                  <a:tcPr/>
                </a:tc>
                <a:tc>
                  <a:txBody>
                    <a:bodyPr/>
                    <a:lstStyle/>
                    <a:p>
                      <a:r>
                        <a:rPr lang="nl-NL" sz="2000" dirty="0"/>
                        <a:t>Info over </a:t>
                      </a:r>
                      <a:r>
                        <a:rPr lang="nl-BE" sz="2000" dirty="0"/>
                        <a:t>InFo-TED</a:t>
                      </a:r>
                      <a:r>
                        <a:rPr lang="nl-BE" sz="2000" baseline="0" dirty="0"/>
                        <a:t> </a:t>
                      </a:r>
                    </a:p>
                    <a:p>
                      <a:r>
                        <a:rPr lang="nl-BE" sz="2000" baseline="0" dirty="0"/>
                        <a:t>Conceptueel model + building blocks </a:t>
                      </a:r>
                    </a:p>
                    <a:p>
                      <a:r>
                        <a:rPr lang="nl-BE" sz="2000" baseline="0" dirty="0"/>
                        <a:t>Hoofdlijnen, doel en programma Summer Academy </a:t>
                      </a:r>
                      <a:endParaRPr lang="nl-NL" sz="2000" dirty="0"/>
                    </a:p>
                  </a:txBody>
                  <a:tcPr/>
                </a:tc>
                <a:extLst>
                  <a:ext uri="{0D108BD9-81ED-4DB2-BD59-A6C34878D82A}">
                    <a16:rowId xmlns:a16="http://schemas.microsoft.com/office/drawing/2014/main" val="10001"/>
                  </a:ext>
                </a:extLst>
              </a:tr>
              <a:tr h="475009">
                <a:tc>
                  <a:txBody>
                    <a:bodyPr/>
                    <a:lstStyle/>
                    <a:p>
                      <a:r>
                        <a:rPr lang="nl-NL" sz="2000" dirty="0"/>
                        <a:t>11.40 </a:t>
                      </a:r>
                      <a:r>
                        <a:rPr lang="mr-IN" sz="2000" dirty="0"/>
                        <a:t>–</a:t>
                      </a:r>
                      <a:r>
                        <a:rPr lang="nl-NL" sz="2000" dirty="0"/>
                        <a:t> 12.00</a:t>
                      </a:r>
                    </a:p>
                  </a:txBody>
                  <a:tcPr/>
                </a:tc>
                <a:tc>
                  <a:txBody>
                    <a:bodyPr/>
                    <a:lstStyle/>
                    <a:p>
                      <a:r>
                        <a:rPr lang="nl-NL" sz="2000" dirty="0"/>
                        <a:t>Pauze </a:t>
                      </a:r>
                    </a:p>
                  </a:txBody>
                  <a:tcPr/>
                </a:tc>
                <a:extLst>
                  <a:ext uri="{0D108BD9-81ED-4DB2-BD59-A6C34878D82A}">
                    <a16:rowId xmlns:a16="http://schemas.microsoft.com/office/drawing/2014/main" val="10002"/>
                  </a:ext>
                </a:extLst>
              </a:tr>
              <a:tr h="475009">
                <a:tc>
                  <a:txBody>
                    <a:bodyPr/>
                    <a:lstStyle/>
                    <a:p>
                      <a:r>
                        <a:rPr lang="nl-NL" sz="2000" dirty="0"/>
                        <a:t>12.00 </a:t>
                      </a:r>
                      <a:r>
                        <a:rPr lang="mr-IN" sz="2000" dirty="0"/>
                        <a:t>–</a:t>
                      </a:r>
                      <a:r>
                        <a:rPr lang="nl-NL" sz="2000" dirty="0"/>
                        <a:t> 13.00 </a:t>
                      </a:r>
                    </a:p>
                  </a:txBody>
                  <a:tcPr/>
                </a:tc>
                <a:tc>
                  <a:txBody>
                    <a:bodyPr/>
                    <a:lstStyle/>
                    <a:p>
                      <a:r>
                        <a:rPr lang="nl-NL" sz="2000" dirty="0" err="1"/>
                        <a:t>Keynote</a:t>
                      </a:r>
                      <a:r>
                        <a:rPr lang="nl-NL" sz="2000" baseline="0" dirty="0"/>
                        <a:t> door Ann </a:t>
                      </a:r>
                      <a:r>
                        <a:rPr lang="nl-NL" sz="2000" baseline="0" dirty="0" err="1"/>
                        <a:t>MacPhail</a:t>
                      </a:r>
                      <a:r>
                        <a:rPr lang="nl-NL" sz="2000" baseline="0" dirty="0"/>
                        <a:t> (University of Limerick </a:t>
                      </a:r>
                      <a:r>
                        <a:rPr lang="mr-IN" sz="2000" baseline="0" dirty="0"/>
                        <a:t>–</a:t>
                      </a:r>
                      <a:r>
                        <a:rPr lang="nl-NL" sz="2000" baseline="0" dirty="0"/>
                        <a:t> Ireland)</a:t>
                      </a:r>
                      <a:endParaRPr lang="nl-NL" sz="2000" dirty="0"/>
                    </a:p>
                  </a:txBody>
                  <a:tcPr/>
                </a:tc>
                <a:extLst>
                  <a:ext uri="{0D108BD9-81ED-4DB2-BD59-A6C34878D82A}">
                    <a16:rowId xmlns:a16="http://schemas.microsoft.com/office/drawing/2014/main" val="10003"/>
                  </a:ext>
                </a:extLst>
              </a:tr>
              <a:tr h="475009">
                <a:tc>
                  <a:txBody>
                    <a:bodyPr/>
                    <a:lstStyle/>
                    <a:p>
                      <a:r>
                        <a:rPr lang="nl-NL" sz="2000" dirty="0"/>
                        <a:t>13.00</a:t>
                      </a:r>
                      <a:r>
                        <a:rPr lang="nl-NL" sz="2000" baseline="0" dirty="0"/>
                        <a:t> </a:t>
                      </a:r>
                      <a:r>
                        <a:rPr lang="mr-IN" sz="2000" baseline="0" dirty="0"/>
                        <a:t>–</a:t>
                      </a:r>
                      <a:r>
                        <a:rPr lang="nl-NL" sz="2000" baseline="0" dirty="0"/>
                        <a:t> 14.00 </a:t>
                      </a:r>
                      <a:endParaRPr lang="nl-NL" sz="2000" dirty="0"/>
                    </a:p>
                  </a:txBody>
                  <a:tcPr/>
                </a:tc>
                <a:tc>
                  <a:txBody>
                    <a:bodyPr/>
                    <a:lstStyle/>
                    <a:p>
                      <a:r>
                        <a:rPr lang="nl-NL" sz="2000" dirty="0"/>
                        <a:t>Lunch </a:t>
                      </a:r>
                    </a:p>
                  </a:txBody>
                  <a:tcPr/>
                </a:tc>
                <a:extLst>
                  <a:ext uri="{0D108BD9-81ED-4DB2-BD59-A6C34878D82A}">
                    <a16:rowId xmlns:a16="http://schemas.microsoft.com/office/drawing/2014/main" val="10004"/>
                  </a:ext>
                </a:extLst>
              </a:tr>
              <a:tr h="475009">
                <a:tc>
                  <a:txBody>
                    <a:bodyPr/>
                    <a:lstStyle/>
                    <a:p>
                      <a:r>
                        <a:rPr lang="nl-NL" sz="2000" dirty="0"/>
                        <a:t>14.00 </a:t>
                      </a:r>
                      <a:r>
                        <a:rPr lang="mr-IN" sz="2000" dirty="0"/>
                        <a:t>–</a:t>
                      </a:r>
                      <a:r>
                        <a:rPr lang="nl-NL" sz="2000" dirty="0"/>
                        <a:t> 15.15 </a:t>
                      </a:r>
                    </a:p>
                  </a:txBody>
                  <a:tcPr/>
                </a:tc>
                <a:tc>
                  <a:txBody>
                    <a:bodyPr/>
                    <a:lstStyle/>
                    <a:p>
                      <a:r>
                        <a:rPr lang="nl-NL" sz="2000" dirty="0"/>
                        <a:t>Workshops in verschillende groepen </a:t>
                      </a:r>
                    </a:p>
                  </a:txBody>
                  <a:tcPr/>
                </a:tc>
                <a:extLst>
                  <a:ext uri="{0D108BD9-81ED-4DB2-BD59-A6C34878D82A}">
                    <a16:rowId xmlns:a16="http://schemas.microsoft.com/office/drawing/2014/main" val="10005"/>
                  </a:ext>
                </a:extLst>
              </a:tr>
              <a:tr h="475009">
                <a:tc>
                  <a:txBody>
                    <a:bodyPr/>
                    <a:lstStyle/>
                    <a:p>
                      <a:r>
                        <a:rPr lang="nl-NL" sz="2000" dirty="0"/>
                        <a:t>15.15</a:t>
                      </a:r>
                      <a:r>
                        <a:rPr lang="nl-NL" sz="2000" baseline="0" dirty="0"/>
                        <a:t> </a:t>
                      </a:r>
                      <a:r>
                        <a:rPr lang="mr-IN" sz="2000" baseline="0" dirty="0"/>
                        <a:t>–</a:t>
                      </a:r>
                      <a:r>
                        <a:rPr lang="nl-NL" sz="2000" baseline="0" dirty="0"/>
                        <a:t> 16.00 </a:t>
                      </a:r>
                      <a:endParaRPr lang="nl-NL" sz="2000" dirty="0"/>
                    </a:p>
                  </a:txBody>
                  <a:tcPr/>
                </a:tc>
                <a:tc>
                  <a:txBody>
                    <a:bodyPr/>
                    <a:lstStyle/>
                    <a:p>
                      <a:r>
                        <a:rPr lang="nl-NL" sz="2000" dirty="0"/>
                        <a:t>Plenaire</a:t>
                      </a:r>
                      <a:r>
                        <a:rPr lang="nl-NL" sz="2000" baseline="0" dirty="0"/>
                        <a:t> </a:t>
                      </a:r>
                      <a:r>
                        <a:rPr lang="nl-NL" sz="2000" baseline="0" dirty="0" err="1"/>
                        <a:t>wrap</a:t>
                      </a:r>
                      <a:r>
                        <a:rPr lang="nl-NL" sz="2000" baseline="0" dirty="0"/>
                        <a:t>-up </a:t>
                      </a:r>
                      <a:endParaRPr lang="nl-NL" sz="2000" dirty="0"/>
                    </a:p>
                  </a:txBody>
                  <a:tcPr/>
                </a:tc>
                <a:extLst>
                  <a:ext uri="{0D108BD9-81ED-4DB2-BD59-A6C34878D82A}">
                    <a16:rowId xmlns:a16="http://schemas.microsoft.com/office/drawing/2014/main" val="10006"/>
                  </a:ext>
                </a:extLst>
              </a:tr>
              <a:tr h="475009">
                <a:tc>
                  <a:txBody>
                    <a:bodyPr/>
                    <a:lstStyle/>
                    <a:p>
                      <a:r>
                        <a:rPr lang="nl-NL" sz="2000" dirty="0"/>
                        <a:t>16.00 - </a:t>
                      </a:r>
                      <a:r>
                        <a:rPr lang="mr-IN" sz="2000" dirty="0"/>
                        <a:t>…</a:t>
                      </a:r>
                      <a:r>
                        <a:rPr lang="nl-BE" sz="2000" dirty="0"/>
                        <a:t> </a:t>
                      </a:r>
                      <a:endParaRPr lang="nl-NL" sz="2000" dirty="0"/>
                    </a:p>
                  </a:txBody>
                  <a:tcPr/>
                </a:tc>
                <a:tc>
                  <a:txBody>
                    <a:bodyPr/>
                    <a:lstStyle/>
                    <a:p>
                      <a:r>
                        <a:rPr lang="nl-NL" sz="2000" dirty="0"/>
                        <a:t>Borrel </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3747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7200" dirty="0">
                <a:latin typeface="UGent Panno Text Medium"/>
                <a:cs typeface="UGent Panno Text Medium"/>
              </a:rPr>
              <a:t>Maar eerst</a:t>
            </a:r>
            <a:r>
              <a:rPr lang="mr-IN" sz="7200" dirty="0">
                <a:latin typeface="UGent Panno Text Medium"/>
                <a:cs typeface="UGent Panno Text Medium"/>
              </a:rPr>
              <a:t>…</a:t>
            </a:r>
            <a:r>
              <a:rPr lang="nl-BE" sz="7200" dirty="0">
                <a:latin typeface="UGent Panno Text Medium"/>
                <a:cs typeface="UGent Panno Text Medium"/>
              </a:rPr>
              <a:t> Wie is wie? </a:t>
            </a:r>
            <a:endParaRPr lang="nl-NL" sz="7200" dirty="0">
              <a:latin typeface="UGent Panno Text Medium"/>
              <a:cs typeface="UGent Panno Text Medium"/>
            </a:endParaRPr>
          </a:p>
        </p:txBody>
      </p:sp>
      <p:sp>
        <p:nvSpPr>
          <p:cNvPr id="7" name="Tijdelijke aanduiding voor inhoud 6"/>
          <p:cNvSpPr>
            <a:spLocks noGrp="1"/>
          </p:cNvSpPr>
          <p:nvPr>
            <p:ph idx="1"/>
          </p:nvPr>
        </p:nvSpPr>
        <p:spPr/>
        <p:txBody>
          <a:bodyPr/>
          <a:lstStyle/>
          <a:p>
            <a:pPr>
              <a:buFont typeface="Wingdings" charset="2"/>
              <a:buChar char="ü"/>
            </a:pPr>
            <a:r>
              <a:rPr lang="nl-BE" dirty="0">
                <a:latin typeface="UGent Panno Text Medium"/>
                <a:cs typeface="UGent Panno Text Medium"/>
              </a:rPr>
              <a:t>Naam? </a:t>
            </a:r>
          </a:p>
          <a:p>
            <a:pPr>
              <a:buFont typeface="Wingdings" charset="2"/>
              <a:buChar char="ü"/>
            </a:pPr>
            <a:r>
              <a:rPr lang="nl-BE" dirty="0">
                <a:latin typeface="UGent Panno Text Medium"/>
                <a:cs typeface="UGent Panno Text Medium"/>
              </a:rPr>
              <a:t>Organisatie? </a:t>
            </a:r>
          </a:p>
          <a:p>
            <a:pPr>
              <a:buFont typeface="Wingdings" charset="2"/>
              <a:buChar char="ü"/>
            </a:pPr>
            <a:r>
              <a:rPr lang="nl-BE" dirty="0">
                <a:latin typeface="UGent Panno Text Medium"/>
                <a:cs typeface="UGent Panno Text Medium"/>
              </a:rPr>
              <a:t>Functie? </a:t>
            </a:r>
          </a:p>
          <a:p>
            <a:pPr>
              <a:buFont typeface="Wingdings" charset="2"/>
              <a:buChar char="ü"/>
            </a:pPr>
            <a:r>
              <a:rPr lang="nl-BE" dirty="0">
                <a:latin typeface="UGent Panno Text Medium"/>
                <a:cs typeface="UGent Panno Text Medium"/>
              </a:rPr>
              <a:t>Reden aanwezigheid? </a:t>
            </a:r>
          </a:p>
        </p:txBody>
      </p:sp>
      <p:pic>
        <p:nvPicPr>
          <p:cNvPr id="4" name="Afbeelding 3">
            <a:extLst>
              <a:ext uri="{FF2B5EF4-FFF2-40B4-BE49-F238E27FC236}">
                <a16:creationId xmlns:a16="http://schemas.microsoft.com/office/drawing/2014/main" id="{F7368F6B-2666-4E1E-A0A9-1EAC0C39AA23}"/>
              </a:ext>
            </a:extLst>
          </p:cNvPr>
          <p:cNvPicPr>
            <a:picLocks noChangeAspect="1"/>
          </p:cNvPicPr>
          <p:nvPr/>
        </p:nvPicPr>
        <p:blipFill>
          <a:blip r:embed="rId2"/>
          <a:stretch>
            <a:fillRect/>
          </a:stretch>
        </p:blipFill>
        <p:spPr>
          <a:xfrm>
            <a:off x="5773003" y="5919890"/>
            <a:ext cx="3370997" cy="760553"/>
          </a:xfrm>
          <a:prstGeom prst="rect">
            <a:avLst/>
          </a:prstGeom>
        </p:spPr>
      </p:pic>
    </p:spTree>
    <p:extLst>
      <p:ext uri="{BB962C8B-B14F-4D97-AF65-F5344CB8AC3E}">
        <p14:creationId xmlns:p14="http://schemas.microsoft.com/office/powerpoint/2010/main" val="24269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nl-NL" sz="5400" dirty="0">
                <a:latin typeface="UGent Panno Text Medium"/>
                <a:cs typeface="UGent Panno Text Medium"/>
              </a:rPr>
              <a:t>Professionele ontwikkeling van lerarenopleiders in Vlaanderen</a:t>
            </a:r>
            <a:br>
              <a:rPr lang="nl-NL" sz="5400" dirty="0">
                <a:latin typeface="UGent Panno Text Medium"/>
                <a:cs typeface="UGent Panno Text Medium"/>
              </a:rPr>
            </a:br>
            <a:r>
              <a:rPr lang="nl-NL" sz="5400" dirty="0">
                <a:latin typeface="UGent Panno Text Medium"/>
                <a:cs typeface="UGent Panno Text Medium"/>
              </a:rPr>
              <a:t> </a:t>
            </a:r>
          </a:p>
        </p:txBody>
      </p:sp>
      <p:sp>
        <p:nvSpPr>
          <p:cNvPr id="3" name="Subtitel 2"/>
          <p:cNvSpPr>
            <a:spLocks noGrp="1"/>
          </p:cNvSpPr>
          <p:nvPr>
            <p:ph type="subTitle" idx="1"/>
          </p:nvPr>
        </p:nvSpPr>
        <p:spPr/>
        <p:txBody>
          <a:bodyPr/>
          <a:lstStyle/>
          <a:p>
            <a:r>
              <a:rPr lang="nl-NL" i="1" dirty="0">
                <a:latin typeface="UGent Panno Text Medium"/>
                <a:cs typeface="UGent Panno Text Medium"/>
              </a:rPr>
              <a:t>Ruben Vanderlinde </a:t>
            </a:r>
          </a:p>
        </p:txBody>
      </p:sp>
      <p:pic>
        <p:nvPicPr>
          <p:cNvPr id="4" name="Afbeelding 3">
            <a:extLst>
              <a:ext uri="{FF2B5EF4-FFF2-40B4-BE49-F238E27FC236}">
                <a16:creationId xmlns:a16="http://schemas.microsoft.com/office/drawing/2014/main" id="{F7368F6B-2666-4E1E-A0A9-1EAC0C39AA23}"/>
              </a:ext>
            </a:extLst>
          </p:cNvPr>
          <p:cNvPicPr>
            <a:picLocks noChangeAspect="1"/>
          </p:cNvPicPr>
          <p:nvPr/>
        </p:nvPicPr>
        <p:blipFill>
          <a:blip r:embed="rId3"/>
          <a:stretch>
            <a:fillRect/>
          </a:stretch>
        </p:blipFill>
        <p:spPr>
          <a:xfrm>
            <a:off x="5773003" y="5919890"/>
            <a:ext cx="3370997" cy="760553"/>
          </a:xfrm>
          <a:prstGeom prst="rect">
            <a:avLst/>
          </a:prstGeom>
        </p:spPr>
      </p:pic>
      <p:pic>
        <p:nvPicPr>
          <p:cNvPr id="5" name="Afbeelding 4" descr="logo_UGent_NL_RGB_2400_kleur_witb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4541" y="5638800"/>
            <a:ext cx="1778462" cy="1422770"/>
          </a:xfrm>
          <a:prstGeom prst="rect">
            <a:avLst/>
          </a:prstGeom>
        </p:spPr>
      </p:pic>
    </p:spTree>
    <p:extLst>
      <p:ext uri="{BB962C8B-B14F-4D97-AF65-F5344CB8AC3E}">
        <p14:creationId xmlns:p14="http://schemas.microsoft.com/office/powerpoint/2010/main" val="352116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dirty="0">
                <a:latin typeface="UGent Panno Text Medium"/>
                <a:cs typeface="UGent Panno Text Medium"/>
              </a:rPr>
              <a:t>Hoe zit het in Vlaanderen?</a:t>
            </a:r>
          </a:p>
        </p:txBody>
      </p:sp>
      <p:sp>
        <p:nvSpPr>
          <p:cNvPr id="7" name="Tijdelijke aanduiding voor inhoud 6"/>
          <p:cNvSpPr>
            <a:spLocks noGrp="1"/>
          </p:cNvSpPr>
          <p:nvPr>
            <p:ph idx="1"/>
          </p:nvPr>
        </p:nvSpPr>
        <p:spPr/>
        <p:txBody>
          <a:bodyPr>
            <a:normAutofit lnSpcReduction="10000"/>
          </a:bodyPr>
          <a:lstStyle/>
          <a:p>
            <a:pPr marL="0" indent="0">
              <a:buNone/>
            </a:pPr>
            <a:r>
              <a:rPr lang="nl-BE" dirty="0">
                <a:latin typeface="UGent Panno Text Medium"/>
                <a:cs typeface="UGent Panno Text Medium"/>
              </a:rPr>
              <a:t>Geen formele voorwaarden om lerarenopleider te worden: </a:t>
            </a:r>
          </a:p>
          <a:p>
            <a:pPr marL="514350" indent="-514350">
              <a:buFont typeface="+mj-lt"/>
              <a:buAutoNum type="arabicPeriod"/>
            </a:pPr>
            <a:r>
              <a:rPr lang="nl-BE" dirty="0">
                <a:latin typeface="UGent Panno Text Medium"/>
                <a:cs typeface="UGent Panno Text Medium"/>
              </a:rPr>
              <a:t>Succesvolle leraren </a:t>
            </a:r>
          </a:p>
          <a:p>
            <a:pPr marL="514350" indent="-514350">
              <a:buFont typeface="+mj-lt"/>
              <a:buAutoNum type="arabicPeriod"/>
            </a:pPr>
            <a:r>
              <a:rPr lang="nl-BE" dirty="0">
                <a:latin typeface="UGent Panno Text Medium"/>
                <a:cs typeface="UGent Panno Text Medium"/>
              </a:rPr>
              <a:t>Vakspecialisten </a:t>
            </a:r>
          </a:p>
          <a:p>
            <a:pPr marL="514350" indent="-514350">
              <a:buFont typeface="+mj-lt"/>
              <a:buAutoNum type="arabicPeriod"/>
            </a:pPr>
            <a:r>
              <a:rPr lang="nl-BE" dirty="0">
                <a:latin typeface="UGent Panno Text Medium"/>
                <a:cs typeface="UGent Panno Text Medium"/>
              </a:rPr>
              <a:t>Onderwijskundigen </a:t>
            </a:r>
          </a:p>
          <a:p>
            <a:pPr marL="514350" indent="-514350">
              <a:buFont typeface="+mj-lt"/>
              <a:buAutoNum type="arabicPeriod"/>
            </a:pPr>
            <a:r>
              <a:rPr lang="nl-BE" dirty="0">
                <a:latin typeface="UGent Panno Text Medium"/>
                <a:cs typeface="UGent Panno Text Medium"/>
              </a:rPr>
              <a:t>Onderzoekers (PhD) </a:t>
            </a:r>
          </a:p>
          <a:p>
            <a:pPr marL="0" indent="0">
              <a:buNone/>
            </a:pPr>
            <a:endParaRPr lang="nl-BE" dirty="0">
              <a:latin typeface="UGent Panno Text Medium"/>
              <a:cs typeface="UGent Panno Text Medium"/>
            </a:endParaRPr>
          </a:p>
          <a:p>
            <a:pPr marL="0" indent="0">
              <a:buNone/>
            </a:pPr>
            <a:r>
              <a:rPr lang="nl-BE" dirty="0">
                <a:latin typeface="UGent Panno Text Medium"/>
                <a:cs typeface="UGent Panno Text Medium"/>
              </a:rPr>
              <a:t>Diversiteit in achtergrond + diverse werkcontexten </a:t>
            </a:r>
          </a:p>
          <a:p>
            <a:pPr marL="0" indent="0">
              <a:buNone/>
            </a:pPr>
            <a:endParaRPr lang="nl-BE" dirty="0">
              <a:latin typeface="UGent Panno Text Medium"/>
              <a:cs typeface="UGent Panno Text Medium"/>
            </a:endParaRPr>
          </a:p>
        </p:txBody>
      </p:sp>
      <p:pic>
        <p:nvPicPr>
          <p:cNvPr id="4" name="Afbeelding 3">
            <a:extLst>
              <a:ext uri="{FF2B5EF4-FFF2-40B4-BE49-F238E27FC236}">
                <a16:creationId xmlns:a16="http://schemas.microsoft.com/office/drawing/2014/main" id="{F7368F6B-2666-4E1E-A0A9-1EAC0C39AA23}"/>
              </a:ext>
            </a:extLst>
          </p:cNvPr>
          <p:cNvPicPr>
            <a:picLocks noChangeAspect="1"/>
          </p:cNvPicPr>
          <p:nvPr/>
        </p:nvPicPr>
        <p:blipFill>
          <a:blip r:embed="rId3"/>
          <a:stretch>
            <a:fillRect/>
          </a:stretch>
        </p:blipFill>
        <p:spPr>
          <a:xfrm>
            <a:off x="5773003" y="5919890"/>
            <a:ext cx="3370997" cy="760553"/>
          </a:xfrm>
          <a:prstGeom prst="rect">
            <a:avLst/>
          </a:prstGeom>
        </p:spPr>
      </p:pic>
    </p:spTree>
    <p:extLst>
      <p:ext uri="{BB962C8B-B14F-4D97-AF65-F5344CB8AC3E}">
        <p14:creationId xmlns:p14="http://schemas.microsoft.com/office/powerpoint/2010/main" val="183131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977981868"/>
              </p:ext>
            </p:extLst>
          </p:nvPr>
        </p:nvGraphicFramePr>
        <p:xfrm>
          <a:off x="228600" y="188641"/>
          <a:ext cx="8686800" cy="6209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al 5"/>
          <p:cNvSpPr/>
          <p:nvPr/>
        </p:nvSpPr>
        <p:spPr>
          <a:xfrm>
            <a:off x="467544" y="1658539"/>
            <a:ext cx="5184576" cy="792088"/>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lIns="91430" tIns="45715" rIns="91430" bIns="45715" rtlCol="0" anchor="ctr"/>
          <a:lstStyle/>
          <a:p>
            <a:pPr algn="ctr"/>
            <a:r>
              <a:rPr lang="en-GB" sz="2000" b="1" dirty="0">
                <a:solidFill>
                  <a:schemeClr val="accent6"/>
                </a:solidFill>
              </a:rPr>
              <a:t>PROFESSIONEEL</a:t>
            </a:r>
          </a:p>
        </p:txBody>
      </p:sp>
      <p:sp>
        <p:nvSpPr>
          <p:cNvPr id="7" name="Ovaal 6"/>
          <p:cNvSpPr/>
          <p:nvPr/>
        </p:nvSpPr>
        <p:spPr>
          <a:xfrm>
            <a:off x="6161700" y="1592995"/>
            <a:ext cx="2952328" cy="857632"/>
          </a:xfrm>
          <a:prstGeom prst="ellipse">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lIns="91430" tIns="45715" rIns="91430" bIns="45715" rtlCol="0" anchor="ctr"/>
          <a:lstStyle/>
          <a:p>
            <a:pPr algn="ctr"/>
            <a:r>
              <a:rPr lang="en-GB" sz="1900" b="1" dirty="0">
                <a:solidFill>
                  <a:srgbClr val="92D050"/>
                </a:solidFill>
              </a:rPr>
              <a:t>ACADEMISCH</a:t>
            </a:r>
          </a:p>
        </p:txBody>
      </p:sp>
    </p:spTree>
    <p:extLst>
      <p:ext uri="{BB962C8B-B14F-4D97-AF65-F5344CB8AC3E}">
        <p14:creationId xmlns:p14="http://schemas.microsoft.com/office/powerpoint/2010/main" val="262266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dirty="0">
                <a:latin typeface="UGent Panno Text Medium"/>
                <a:cs typeface="UGent Panno Text Medium"/>
              </a:rPr>
              <a:t>Hoe zit het in Vlaanderen?</a:t>
            </a:r>
          </a:p>
        </p:txBody>
      </p:sp>
      <p:sp>
        <p:nvSpPr>
          <p:cNvPr id="7" name="Tijdelijke aanduiding voor inhoud 6"/>
          <p:cNvSpPr>
            <a:spLocks noGrp="1"/>
          </p:cNvSpPr>
          <p:nvPr>
            <p:ph idx="1"/>
          </p:nvPr>
        </p:nvSpPr>
        <p:spPr/>
        <p:txBody>
          <a:bodyPr>
            <a:normAutofit fontScale="92500" lnSpcReduction="10000"/>
          </a:bodyPr>
          <a:lstStyle/>
          <a:p>
            <a:pPr marL="0" indent="0">
              <a:buNone/>
            </a:pPr>
            <a:r>
              <a:rPr lang="nl-BE" dirty="0">
                <a:latin typeface="UGent Panno Text Medium"/>
                <a:cs typeface="UGent Panno Text Medium"/>
              </a:rPr>
              <a:t>Geen formeel beleid met kwaliteitsstandaarden voor professionele ontwikkeling van lerarenopleiders </a:t>
            </a:r>
          </a:p>
          <a:p>
            <a:pPr>
              <a:buFont typeface="Wingdings" charset="2"/>
              <a:buChar char="§"/>
            </a:pPr>
            <a:r>
              <a:rPr lang="nl-BE" dirty="0">
                <a:latin typeface="UGent Panno Text Medium"/>
                <a:cs typeface="UGent Panno Text Medium"/>
              </a:rPr>
              <a:t>Ontwikkelingsprofiel Vlaamse Lerarenopleider   (VELOV, 2015)</a:t>
            </a:r>
          </a:p>
          <a:p>
            <a:pPr marL="0" indent="0">
              <a:buNone/>
            </a:pPr>
            <a:endParaRPr lang="nl-BE" dirty="0">
              <a:latin typeface="UGent Panno Text Medium"/>
              <a:cs typeface="UGent Panno Text Medium"/>
            </a:endParaRPr>
          </a:p>
          <a:p>
            <a:pPr marL="0" indent="0">
              <a:buNone/>
            </a:pPr>
            <a:r>
              <a:rPr lang="nl-BE" dirty="0">
                <a:latin typeface="UGent Panno Text Medium"/>
                <a:cs typeface="UGent Panno Text Medium"/>
              </a:rPr>
              <a:t>Beperkte aandacht voor professionele ontwikkeling </a:t>
            </a:r>
          </a:p>
          <a:p>
            <a:pPr>
              <a:buFont typeface="Wingdings" charset="2"/>
              <a:buChar char="§"/>
            </a:pPr>
            <a:r>
              <a:rPr lang="nl-BE" dirty="0">
                <a:latin typeface="UGent Panno Text Medium"/>
                <a:cs typeface="UGent Panno Text Medium"/>
              </a:rPr>
              <a:t> Ad hoc initiatieven </a:t>
            </a:r>
          </a:p>
          <a:p>
            <a:pPr>
              <a:buFont typeface="Wingdings" charset="2"/>
              <a:buChar char="§"/>
            </a:pPr>
            <a:r>
              <a:rPr lang="nl-BE" dirty="0">
                <a:latin typeface="UGent Panno Text Medium"/>
                <a:cs typeface="UGent Panno Text Medium"/>
              </a:rPr>
              <a:t>Zonder formele erkenning </a:t>
            </a:r>
          </a:p>
          <a:p>
            <a:pPr>
              <a:buFont typeface="Wingdings" charset="2"/>
              <a:buChar char="§"/>
            </a:pPr>
            <a:r>
              <a:rPr lang="nl-BE" dirty="0">
                <a:latin typeface="UGent Panno Text Medium"/>
                <a:cs typeface="UGent Panno Text Medium"/>
              </a:rPr>
              <a:t>Zie EVALO, 2011 (Tack et al., 2018) </a:t>
            </a:r>
          </a:p>
          <a:p>
            <a:pPr marL="0" indent="0">
              <a:buNone/>
            </a:pPr>
            <a:endParaRPr lang="nl-BE" dirty="0">
              <a:latin typeface="UGent Panno Text Medium"/>
              <a:cs typeface="UGent Panno Text Medium"/>
            </a:endParaRPr>
          </a:p>
        </p:txBody>
      </p:sp>
      <p:pic>
        <p:nvPicPr>
          <p:cNvPr id="4" name="Afbeelding 3">
            <a:extLst>
              <a:ext uri="{FF2B5EF4-FFF2-40B4-BE49-F238E27FC236}">
                <a16:creationId xmlns:a16="http://schemas.microsoft.com/office/drawing/2014/main" id="{F7368F6B-2666-4E1E-A0A9-1EAC0C39AA23}"/>
              </a:ext>
            </a:extLst>
          </p:cNvPr>
          <p:cNvPicPr>
            <a:picLocks noChangeAspect="1"/>
          </p:cNvPicPr>
          <p:nvPr/>
        </p:nvPicPr>
        <p:blipFill>
          <a:blip r:embed="rId3"/>
          <a:stretch>
            <a:fillRect/>
          </a:stretch>
        </p:blipFill>
        <p:spPr>
          <a:xfrm>
            <a:off x="5773003" y="5919890"/>
            <a:ext cx="3370997" cy="760553"/>
          </a:xfrm>
          <a:prstGeom prst="rect">
            <a:avLst/>
          </a:prstGeom>
        </p:spPr>
      </p:pic>
    </p:spTree>
    <p:extLst>
      <p:ext uri="{BB962C8B-B14F-4D97-AF65-F5344CB8AC3E}">
        <p14:creationId xmlns:p14="http://schemas.microsoft.com/office/powerpoint/2010/main" val="2795387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sz="6000" dirty="0">
              <a:latin typeface="UGent Panno Text Medium"/>
              <a:cs typeface="UGent Panno Text Medium"/>
            </a:endParaRPr>
          </a:p>
        </p:txBody>
      </p:sp>
      <p:sp>
        <p:nvSpPr>
          <p:cNvPr id="7" name="Tijdelijke aanduiding voor inhoud 6"/>
          <p:cNvSpPr>
            <a:spLocks noGrp="1"/>
          </p:cNvSpPr>
          <p:nvPr>
            <p:ph idx="1"/>
          </p:nvPr>
        </p:nvSpPr>
        <p:spPr/>
        <p:txBody>
          <a:bodyPr>
            <a:normAutofit/>
          </a:bodyPr>
          <a:lstStyle/>
          <a:p>
            <a:pPr marL="0" indent="0">
              <a:buNone/>
            </a:pPr>
            <a:endParaRPr lang="nl-BE" sz="4000" dirty="0">
              <a:latin typeface="UGent Panno Text Medium"/>
              <a:cs typeface="UGent Panno Text Medium"/>
            </a:endParaRPr>
          </a:p>
          <a:p>
            <a:pPr marL="0" indent="0">
              <a:buNone/>
            </a:pPr>
            <a:r>
              <a:rPr lang="nl-BE" sz="4400" dirty="0">
                <a:latin typeface="UGent Panno Text Medium"/>
                <a:cs typeface="UGent Panno Text Medium"/>
              </a:rPr>
              <a:t>Maar</a:t>
            </a:r>
            <a:r>
              <a:rPr lang="mr-IN" sz="4400" dirty="0">
                <a:latin typeface="UGent Panno Text Medium"/>
                <a:cs typeface="UGent Panno Text Medium"/>
              </a:rPr>
              <a:t>…</a:t>
            </a:r>
            <a:r>
              <a:rPr lang="nl-BE" sz="4400" dirty="0">
                <a:latin typeface="UGent Panno Text Medium"/>
                <a:cs typeface="UGent Panno Text Medium"/>
              </a:rPr>
              <a:t> De tijden zijn aan het veranderen</a:t>
            </a:r>
          </a:p>
          <a:p>
            <a:pPr marL="0" indent="0" algn="r">
              <a:buNone/>
            </a:pPr>
            <a:r>
              <a:rPr lang="mr-IN" sz="4400" dirty="0">
                <a:latin typeface="UGent Panno Text Medium"/>
                <a:cs typeface="UGent Panno Text Medium"/>
              </a:rPr>
              <a:t>…</a:t>
            </a:r>
            <a:r>
              <a:rPr lang="nl-BE" sz="4400" dirty="0">
                <a:latin typeface="UGent Panno Text Medium"/>
                <a:cs typeface="UGent Panno Text Medium"/>
              </a:rPr>
              <a:t> in positieve zin </a:t>
            </a:r>
          </a:p>
        </p:txBody>
      </p:sp>
      <p:pic>
        <p:nvPicPr>
          <p:cNvPr id="4" name="Afbeelding 3">
            <a:extLst>
              <a:ext uri="{FF2B5EF4-FFF2-40B4-BE49-F238E27FC236}">
                <a16:creationId xmlns:a16="http://schemas.microsoft.com/office/drawing/2014/main" id="{F7368F6B-2666-4E1E-A0A9-1EAC0C39AA23}"/>
              </a:ext>
            </a:extLst>
          </p:cNvPr>
          <p:cNvPicPr>
            <a:picLocks noChangeAspect="1"/>
          </p:cNvPicPr>
          <p:nvPr/>
        </p:nvPicPr>
        <p:blipFill>
          <a:blip r:embed="rId3"/>
          <a:stretch>
            <a:fillRect/>
          </a:stretch>
        </p:blipFill>
        <p:spPr>
          <a:xfrm>
            <a:off x="5773003" y="5919890"/>
            <a:ext cx="3370997" cy="760553"/>
          </a:xfrm>
          <a:prstGeom prst="rect">
            <a:avLst/>
          </a:prstGeom>
        </p:spPr>
      </p:pic>
    </p:spTree>
    <p:extLst>
      <p:ext uri="{BB962C8B-B14F-4D97-AF65-F5344CB8AC3E}">
        <p14:creationId xmlns:p14="http://schemas.microsoft.com/office/powerpoint/2010/main" val="1726983989"/>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247</TotalTime>
  <Words>1209</Words>
  <Application>Microsoft Office PowerPoint</Application>
  <PresentationFormat>Diavoorstelling (4:3)</PresentationFormat>
  <Paragraphs>326</Paragraphs>
  <Slides>28</Slides>
  <Notes>18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28</vt:i4>
      </vt:variant>
    </vt:vector>
  </HeadingPairs>
  <TitlesOfParts>
    <vt:vector size="34" baseType="lpstr">
      <vt:lpstr>Arial</vt:lpstr>
      <vt:lpstr>Calibri</vt:lpstr>
      <vt:lpstr>Consolas</vt:lpstr>
      <vt:lpstr>UGent Panno Text Medium</vt:lpstr>
      <vt:lpstr>Wingdings</vt:lpstr>
      <vt:lpstr>Office-thema</vt:lpstr>
      <vt:lpstr>Welkom! </vt:lpstr>
      <vt:lpstr>Doelen multiplier event </vt:lpstr>
      <vt:lpstr>Programma </vt:lpstr>
      <vt:lpstr>Maar eerst… Wie is wie? </vt:lpstr>
      <vt:lpstr>Professionele ontwikkeling van lerarenopleiders in Vlaanderen  </vt:lpstr>
      <vt:lpstr>Hoe zit het in Vlaanderen?</vt:lpstr>
      <vt:lpstr>PowerPoint-presentatie</vt:lpstr>
      <vt:lpstr>Hoe zit het in Vlaanderen?</vt:lpstr>
      <vt:lpstr>PowerPoint-presentatie</vt:lpstr>
      <vt:lpstr>Professionele ontwikkeling in Vlaanderen in evolutie</vt:lpstr>
      <vt:lpstr>Opleiding voor lerarenopleiders Vlaanderen </vt:lpstr>
      <vt:lpstr>Zeven designprincipes </vt:lpstr>
      <vt:lpstr>Assumpties </vt:lpstr>
      <vt:lpstr>Vijf opleidingsonderdelen </vt:lpstr>
      <vt:lpstr>Professionaliteit van de lerarenopleider </vt:lpstr>
      <vt:lpstr>Praktijkonderzoek</vt:lpstr>
      <vt:lpstr>Coaching en reflectief ervaringsleren </vt:lpstr>
      <vt:lpstr>Curriculumontwikkeling </vt:lpstr>
      <vt:lpstr>Samen leren, samen opleiden </vt:lpstr>
      <vt:lpstr>Conclusie </vt:lpstr>
      <vt:lpstr>(e)InFo-TED: wat, waarom, waartoe? </vt:lpstr>
      <vt:lpstr>InFo-TED</vt:lpstr>
      <vt:lpstr>PowerPoint-presentatie</vt:lpstr>
      <vt:lpstr>Activiteiten </vt:lpstr>
      <vt:lpstr>Conceptueel model </vt:lpstr>
      <vt:lpstr>Conceptueel  model </vt:lpstr>
      <vt:lpstr>Uitgangspunten conceptueel model</vt:lpstr>
      <vt:lpstr>Erasmus plus</vt:lpstr>
    </vt:vector>
  </TitlesOfParts>
  <Company>Universiteit 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Hanne Tack</dc:creator>
  <cp:lastModifiedBy>Mieke Lunenberg</cp:lastModifiedBy>
  <cp:revision>16</cp:revision>
  <dcterms:created xsi:type="dcterms:W3CDTF">2018-01-15T06:16:46Z</dcterms:created>
  <dcterms:modified xsi:type="dcterms:W3CDTF">2018-01-19T12:21:35Z</dcterms:modified>
</cp:coreProperties>
</file>