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  <p:sldMasterId id="2147483720" r:id="rId3"/>
    <p:sldMasterId id="2147483730" r:id="rId4"/>
  </p:sldMasterIdLst>
  <p:notesMasterIdLst>
    <p:notesMasterId r:id="rId16"/>
  </p:notesMasterIdLst>
  <p:handoutMasterIdLst>
    <p:handoutMasterId r:id="rId17"/>
  </p:handoutMasterIdLst>
  <p:sldIdLst>
    <p:sldId id="267" r:id="rId5"/>
    <p:sldId id="257" r:id="rId6"/>
    <p:sldId id="258" r:id="rId7"/>
    <p:sldId id="259" r:id="rId8"/>
    <p:sldId id="260" r:id="rId9"/>
    <p:sldId id="261" r:id="rId10"/>
    <p:sldId id="269" r:id="rId11"/>
    <p:sldId id="268" r:id="rId12"/>
    <p:sldId id="263" r:id="rId13"/>
    <p:sldId id="262" r:id="rId14"/>
    <p:sldId id="264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 snapToObjects="1" showGuides="1">
      <p:cViewPr varScale="1">
        <p:scale>
          <a:sx n="65" d="100"/>
          <a:sy n="65" d="100"/>
        </p:scale>
        <p:origin x="1320" y="40"/>
      </p:cViewPr>
      <p:guideLst>
        <p:guide orient="horz" pos="2296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3/07/2018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auto"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FBAA29"/>
              </a:gs>
              <a:gs pos="100000">
                <a:srgbClr val="D9942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  <p:pic>
        <p:nvPicPr>
          <p:cNvPr id="14" name="Afbeelding 13" descr="HR_CORPORATE-versie3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0271" r="2815" b="-2742"/>
          <a:stretch/>
        </p:blipFill>
        <p:spPr bwMode="auto">
          <a:xfrm>
            <a:off x="536240" y="2767400"/>
            <a:ext cx="1872000" cy="17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1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233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440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78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860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313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167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2093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607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FBAA29"/>
              </a:gs>
              <a:gs pos="100000">
                <a:srgbClr val="D9942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829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8518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3226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4940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662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9501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8385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483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997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51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154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5480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3139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3220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5/07/2018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86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0">
                <a:srgbClr val="FBAA29"/>
              </a:gs>
              <a:gs pos="100000">
                <a:srgbClr val="D9942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CD72-59EE-436D-B435-201699A5BB49}" type="datetimeFigureOut">
              <a:rPr lang="nl-BE" smtClean="0"/>
              <a:pPr/>
              <a:t>3/07/2018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8" name="Rechthoek 9"/>
          <p:cNvSpPr/>
          <p:nvPr userDrawn="1"/>
        </p:nvSpPr>
        <p:spPr bwMode="auto"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0">
                <a:srgbClr val="FBAA29"/>
              </a:gs>
              <a:gs pos="100000">
                <a:srgbClr val="D9942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rust49@gmail.com" TargetMode="External"/><Relationship Id="rId2" Type="http://schemas.openxmlformats.org/officeDocument/2006/relationships/hyperlink" Target="mailto:amanda.berry@monash.edu" TargetMode="Externa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3251448"/>
          </a:xfrm>
        </p:spPr>
        <p:txBody>
          <a:bodyPr>
            <a:normAutofit/>
          </a:bodyPr>
          <a:lstStyle/>
          <a:p>
            <a:r>
              <a:rPr lang="en-AU" sz="5400" b="1" dirty="0"/>
              <a:t>Evaluation</a:t>
            </a:r>
            <a:br>
              <a:rPr lang="en-AU" sz="5400" b="1" dirty="0"/>
            </a:br>
            <a:r>
              <a:rPr lang="en-AU" sz="5400" b="1" dirty="0"/>
              <a:t>Summer Academy</a:t>
            </a:r>
            <a:br>
              <a:rPr lang="en-AU" sz="5400" b="1" dirty="0"/>
            </a:br>
            <a:r>
              <a:rPr lang="en-AU" sz="5400" b="1" dirty="0" err="1"/>
              <a:t>InFo</a:t>
            </a:r>
            <a:r>
              <a:rPr lang="en-AU" sz="5400" b="1" dirty="0"/>
              <a:t>-TED</a:t>
            </a:r>
            <a:endParaRPr lang="nl-B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4149079"/>
            <a:ext cx="8334000" cy="1628919"/>
          </a:xfrm>
        </p:spPr>
        <p:txBody>
          <a:bodyPr/>
          <a:lstStyle/>
          <a:p>
            <a:r>
              <a:rPr lang="nl-BE" sz="2400" b="1" dirty="0"/>
              <a:t>Geert Kelchtermans &amp; Ann </a:t>
            </a:r>
            <a:r>
              <a:rPr lang="nl-BE" sz="2400" b="1" dirty="0" err="1"/>
              <a:t>Deketelaere</a:t>
            </a:r>
            <a:endParaRPr lang="nl-BE" sz="2400" b="1" dirty="0"/>
          </a:p>
          <a:p>
            <a:endParaRPr lang="nl-BE" sz="2400" b="1" dirty="0"/>
          </a:p>
          <a:p>
            <a:r>
              <a:rPr lang="nl-BE" sz="2400" b="1" dirty="0" err="1"/>
              <a:t>InFo</a:t>
            </a:r>
            <a:r>
              <a:rPr lang="nl-BE" sz="2400" b="1" dirty="0"/>
              <a:t>-TED Summer Academy </a:t>
            </a:r>
            <a:r>
              <a:rPr lang="nl-BE" sz="2400" b="1" dirty="0" err="1"/>
              <a:t>July</a:t>
            </a:r>
            <a:r>
              <a:rPr lang="nl-BE" sz="2400" b="1" dirty="0"/>
              <a:t> 2018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691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FOLLOW-UP EVALUATION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Performed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Frances Rust &amp; </a:t>
            </a:r>
            <a:r>
              <a:rPr lang="nl-BE" dirty="0" err="1" smtClean="0"/>
              <a:t>Mandi</a:t>
            </a:r>
            <a:r>
              <a:rPr lang="nl-BE" dirty="0" smtClean="0"/>
              <a:t> Berry</a:t>
            </a:r>
          </a:p>
          <a:p>
            <a:r>
              <a:rPr lang="nl-BE" dirty="0" smtClean="0"/>
              <a:t>Letters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myself</a:t>
            </a:r>
            <a:r>
              <a:rPr lang="nl-BE" dirty="0" smtClean="0"/>
              <a:t> : </a:t>
            </a:r>
            <a:r>
              <a:rPr lang="nl-BE" dirty="0" err="1" smtClean="0"/>
              <a:t>starting</a:t>
            </a:r>
            <a:r>
              <a:rPr lang="nl-BE" dirty="0" smtClean="0"/>
              <a:t> point </a:t>
            </a:r>
            <a:r>
              <a:rPr lang="nl-BE" dirty="0" err="1" smtClean="0"/>
              <a:t>for</a:t>
            </a:r>
            <a:r>
              <a:rPr lang="nl-BE" dirty="0" smtClean="0"/>
              <a:t> data </a:t>
            </a:r>
            <a:r>
              <a:rPr lang="nl-BE" dirty="0" err="1" smtClean="0"/>
              <a:t>collection</a:t>
            </a:r>
            <a:r>
              <a:rPr lang="nl-BE" dirty="0" smtClean="0"/>
              <a:t> </a:t>
            </a: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three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six</a:t>
            </a:r>
            <a:r>
              <a:rPr lang="nl-BE" dirty="0" smtClean="0"/>
              <a:t> </a:t>
            </a:r>
            <a:r>
              <a:rPr lang="nl-BE" dirty="0" err="1" smtClean="0"/>
              <a:t>months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smtClean="0"/>
              <a:t>end of </a:t>
            </a:r>
            <a:r>
              <a:rPr lang="nl-BE" dirty="0" err="1" smtClean="0"/>
              <a:t>the</a:t>
            </a:r>
            <a:r>
              <a:rPr lang="nl-BE" dirty="0" smtClean="0"/>
              <a:t> SA</a:t>
            </a:r>
            <a:endParaRPr lang="nl-BE" dirty="0" smtClean="0"/>
          </a:p>
          <a:p>
            <a:endParaRPr lang="nl-BE" dirty="0"/>
          </a:p>
          <a:p>
            <a:r>
              <a:rPr lang="nl-BE" b="1" dirty="0" err="1" smtClean="0"/>
              <a:t>After</a:t>
            </a:r>
            <a:r>
              <a:rPr lang="nl-BE" b="1" dirty="0" smtClean="0"/>
              <a:t> </a:t>
            </a:r>
            <a:r>
              <a:rPr lang="nl-BE" b="1" dirty="0" err="1" smtClean="0"/>
              <a:t>three</a:t>
            </a:r>
            <a:r>
              <a:rPr lang="nl-BE" b="1" dirty="0" smtClean="0"/>
              <a:t> </a:t>
            </a:r>
            <a:r>
              <a:rPr lang="nl-BE" b="1" dirty="0" err="1" smtClean="0"/>
              <a:t>months</a:t>
            </a:r>
            <a:r>
              <a:rPr lang="nl-BE" dirty="0" smtClean="0"/>
              <a:t>: </a:t>
            </a:r>
            <a:r>
              <a:rPr lang="nl-BE" dirty="0" err="1" smtClean="0"/>
              <a:t>Structured</a:t>
            </a:r>
            <a:r>
              <a:rPr lang="nl-BE" dirty="0" smtClean="0"/>
              <a:t> prompt sent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participants</a:t>
            </a:r>
            <a:r>
              <a:rPr lang="nl-BE" dirty="0" smtClean="0"/>
              <a:t> </a:t>
            </a:r>
            <a:r>
              <a:rPr lang="nl-BE" dirty="0" err="1" smtClean="0"/>
              <a:t>through</a:t>
            </a:r>
            <a:r>
              <a:rPr lang="nl-BE" dirty="0" smtClean="0"/>
              <a:t> e-mail</a:t>
            </a:r>
          </a:p>
          <a:p>
            <a:endParaRPr lang="nl-BE" dirty="0"/>
          </a:p>
          <a:p>
            <a:r>
              <a:rPr lang="nl-BE" b="1" dirty="0" err="1" smtClean="0"/>
              <a:t>After</a:t>
            </a:r>
            <a:r>
              <a:rPr lang="nl-BE" b="1" dirty="0" smtClean="0"/>
              <a:t> </a:t>
            </a:r>
            <a:r>
              <a:rPr lang="nl-BE" b="1" dirty="0" err="1" smtClean="0"/>
              <a:t>s</a:t>
            </a:r>
            <a:r>
              <a:rPr lang="nl-BE" b="1" dirty="0" err="1" smtClean="0"/>
              <a:t>ix</a:t>
            </a:r>
            <a:r>
              <a:rPr lang="nl-BE" b="1" dirty="0" smtClean="0"/>
              <a:t> </a:t>
            </a:r>
            <a:r>
              <a:rPr lang="nl-BE" b="1" dirty="0" err="1" smtClean="0"/>
              <a:t>months</a:t>
            </a:r>
            <a:r>
              <a:rPr lang="nl-BE" b="1" dirty="0" smtClean="0"/>
              <a:t>: </a:t>
            </a:r>
            <a:r>
              <a:rPr lang="nl-BE" dirty="0" smtClean="0"/>
              <a:t>interviews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selection</a:t>
            </a:r>
            <a:r>
              <a:rPr lang="nl-BE" dirty="0" smtClean="0"/>
              <a:t> of </a:t>
            </a:r>
            <a:r>
              <a:rPr lang="nl-BE" dirty="0" err="1" smtClean="0"/>
              <a:t>participants</a:t>
            </a:r>
            <a:r>
              <a:rPr lang="nl-BE" smtClean="0"/>
              <a:t> </a:t>
            </a:r>
            <a:endParaRPr lang="nl-BE" smtClean="0"/>
          </a:p>
          <a:p>
            <a:pPr marL="0" indent="0">
              <a:buNone/>
            </a:pPr>
            <a:r>
              <a:rPr lang="nl-BE" smtClean="0"/>
              <a:t>(</a:t>
            </a:r>
            <a:r>
              <a:rPr lang="nl-BE" dirty="0" err="1" smtClean="0"/>
              <a:t>based</a:t>
            </a:r>
            <a:r>
              <a:rPr lang="nl-BE" dirty="0" smtClean="0"/>
              <a:t> on analysis of letters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structured</a:t>
            </a:r>
            <a:r>
              <a:rPr lang="nl-BE" dirty="0" smtClean="0"/>
              <a:t> prompt, </a:t>
            </a:r>
            <a:r>
              <a:rPr lang="nl-BE" dirty="0" err="1" smtClean="0"/>
              <a:t>seeking</a:t>
            </a:r>
            <a:r>
              <a:rPr lang="nl-BE" dirty="0" smtClean="0"/>
              <a:t> </a:t>
            </a:r>
            <a:r>
              <a:rPr lang="nl-BE" dirty="0" err="1" smtClean="0"/>
              <a:t>diversity</a:t>
            </a:r>
            <a:r>
              <a:rPr lang="nl-BE" dirty="0" smtClean="0"/>
              <a:t> (</a:t>
            </a:r>
            <a:r>
              <a:rPr lang="nl-BE" dirty="0" err="1" smtClean="0"/>
              <a:t>purposeful</a:t>
            </a:r>
            <a:r>
              <a:rPr lang="nl-BE" dirty="0" smtClean="0"/>
              <a:t> sampling: cover range of different stances/views)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4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DEBRIEF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went as </a:t>
            </a:r>
            <a:r>
              <a:rPr lang="nl-BE" dirty="0" err="1" smtClean="0"/>
              <a:t>expected</a:t>
            </a:r>
            <a:r>
              <a:rPr lang="nl-BE" dirty="0" smtClean="0"/>
              <a:t>/</a:t>
            </a:r>
            <a:r>
              <a:rPr lang="nl-BE" dirty="0" err="1" smtClean="0"/>
              <a:t>according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preparation</a:t>
            </a:r>
            <a:r>
              <a:rPr lang="nl-BE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different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was </a:t>
            </a:r>
            <a:r>
              <a:rPr lang="nl-BE" dirty="0" err="1" smtClean="0"/>
              <a:t>expected</a:t>
            </a:r>
            <a:r>
              <a:rPr lang="nl-BE" dirty="0" smtClean="0"/>
              <a:t> or </a:t>
            </a:r>
            <a:r>
              <a:rPr lang="nl-BE" dirty="0" err="1" smtClean="0"/>
              <a:t>hoped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?</a:t>
            </a:r>
          </a:p>
          <a:p>
            <a:pPr marL="817200" lvl="1" indent="-457200">
              <a:buFont typeface="+mj-lt"/>
              <a:buAutoNum type="arabicPeriod"/>
            </a:pPr>
            <a:r>
              <a:rPr lang="nl-BE" dirty="0" err="1" smtClean="0"/>
              <a:t>Why</a:t>
            </a:r>
            <a:r>
              <a:rPr lang="nl-BE" dirty="0" smtClean="0"/>
              <a:t>?</a:t>
            </a:r>
          </a:p>
          <a:p>
            <a:pPr marL="817200" lvl="1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was </a:t>
            </a:r>
            <a:r>
              <a:rPr lang="nl-BE" dirty="0" err="1" smtClean="0"/>
              <a:t>the</a:t>
            </a:r>
            <a:r>
              <a:rPr lang="nl-BE" dirty="0" smtClean="0"/>
              <a:t> impact (</a:t>
            </a:r>
            <a:r>
              <a:rPr lang="nl-BE" dirty="0" err="1" smtClean="0"/>
              <a:t>positive</a:t>
            </a:r>
            <a:r>
              <a:rPr lang="nl-BE" dirty="0" smtClean="0"/>
              <a:t> or </a:t>
            </a:r>
            <a:r>
              <a:rPr lang="nl-BE" dirty="0" err="1" smtClean="0"/>
              <a:t>negative</a:t>
            </a:r>
            <a:r>
              <a:rPr lang="nl-BE" dirty="0" smtClean="0"/>
              <a:t>) on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participants</a:t>
            </a:r>
            <a:r>
              <a:rPr lang="nl-BE" dirty="0" smtClean="0"/>
              <a:t>/supervisors/…?</a:t>
            </a:r>
          </a:p>
          <a:p>
            <a:pPr marL="817200" lvl="1" indent="-457200">
              <a:buFont typeface="+mj-lt"/>
              <a:buAutoNum type="arabicPeriod"/>
            </a:pPr>
            <a:endParaRPr lang="nl-BE" dirty="0"/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new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unexpected</a:t>
            </a:r>
            <a:r>
              <a:rPr lang="nl-BE" dirty="0" smtClean="0"/>
              <a:t> issues </a:t>
            </a:r>
            <a:r>
              <a:rPr lang="nl-BE" dirty="0" err="1" smtClean="0"/>
              <a:t>emerged</a:t>
            </a:r>
            <a:r>
              <a:rPr lang="nl-BE" dirty="0" smtClean="0"/>
              <a:t>,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followed</a:t>
            </a:r>
            <a:r>
              <a:rPr lang="nl-BE" dirty="0" smtClean="0"/>
              <a:t> up?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821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Rationale </a:t>
            </a:r>
            <a:r>
              <a:rPr lang="nl-BE" dirty="0" err="1" smtClean="0"/>
              <a:t>and</a:t>
            </a:r>
            <a:r>
              <a:rPr lang="nl-BE" dirty="0" smtClean="0"/>
              <a:t> scenario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5031329"/>
          </a:xfrm>
        </p:spPr>
        <p:txBody>
          <a:bodyPr/>
          <a:lstStyle/>
          <a:p>
            <a:r>
              <a:rPr lang="nl-BE" sz="2000" dirty="0" err="1" smtClean="0"/>
              <a:t>Purpose</a:t>
            </a:r>
            <a:r>
              <a:rPr lang="nl-BE" sz="2000" dirty="0" smtClean="0"/>
              <a:t>: </a:t>
            </a:r>
          </a:p>
          <a:p>
            <a:pPr lvl="1"/>
            <a:r>
              <a:rPr lang="nl-BE" sz="2000" dirty="0" smtClean="0"/>
              <a:t>grasping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 smtClean="0"/>
              <a:t>dynamics</a:t>
            </a:r>
            <a:r>
              <a:rPr lang="nl-BE" sz="2000" dirty="0" smtClean="0"/>
              <a:t> of professional development </a:t>
            </a:r>
            <a:endParaRPr lang="nl-BE" sz="2000" dirty="0" smtClean="0"/>
          </a:p>
          <a:p>
            <a:pPr lvl="2"/>
            <a:r>
              <a:rPr lang="nl-BE" sz="1800" dirty="0" err="1" smtClean="0"/>
              <a:t>throughout</a:t>
            </a:r>
            <a:r>
              <a:rPr lang="nl-BE" sz="1800" dirty="0" smtClean="0"/>
              <a:t> </a:t>
            </a:r>
            <a:r>
              <a:rPr lang="nl-BE" sz="1800" dirty="0" err="1" smtClean="0"/>
              <a:t>the</a:t>
            </a:r>
            <a:r>
              <a:rPr lang="nl-BE" sz="1800" dirty="0" smtClean="0"/>
              <a:t> </a:t>
            </a:r>
            <a:r>
              <a:rPr lang="nl-BE" sz="1800" dirty="0" smtClean="0"/>
              <a:t>Summer Academy (SA) </a:t>
            </a:r>
            <a:endParaRPr lang="nl-BE" sz="1800" dirty="0" smtClean="0"/>
          </a:p>
          <a:p>
            <a:pPr marL="1371600" lvl="3" indent="0">
              <a:buNone/>
            </a:pPr>
            <a:r>
              <a:rPr lang="nl-BE" sz="1600" dirty="0" smtClean="0">
                <a:sym typeface="Wingdings" panose="05000000000000000000" pitchFamily="2" charset="2"/>
              </a:rPr>
              <a:t> </a:t>
            </a:r>
            <a:r>
              <a:rPr lang="nl-BE" sz="1600" dirty="0" err="1" smtClean="0">
                <a:sym typeface="Wingdings" panose="05000000000000000000" pitchFamily="2" charset="2"/>
              </a:rPr>
              <a:t>need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to</a:t>
            </a:r>
            <a:r>
              <a:rPr lang="nl-BE" sz="1600" dirty="0" smtClean="0">
                <a:sym typeface="Wingdings" panose="05000000000000000000" pitchFamily="2" charset="2"/>
              </a:rPr>
              <a:t> document </a:t>
            </a:r>
            <a:r>
              <a:rPr lang="nl-BE" sz="1600" dirty="0" err="1" smtClean="0">
                <a:sym typeface="Wingdings" panose="05000000000000000000" pitchFamily="2" charset="2"/>
              </a:rPr>
              <a:t>the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process</a:t>
            </a:r>
            <a:endParaRPr lang="nl-BE" sz="1600" dirty="0" smtClean="0">
              <a:sym typeface="Wingdings" panose="05000000000000000000" pitchFamily="2" charset="2"/>
            </a:endParaRPr>
          </a:p>
          <a:p>
            <a:pPr lvl="2"/>
            <a:r>
              <a:rPr lang="nl-BE" sz="2000" dirty="0" err="1" smtClean="0">
                <a:sym typeface="Wingdings" panose="05000000000000000000" pitchFamily="2" charset="2"/>
              </a:rPr>
              <a:t>Perspective</a:t>
            </a:r>
            <a:r>
              <a:rPr lang="nl-BE" sz="2000" dirty="0" smtClean="0">
                <a:sym typeface="Wingdings" panose="05000000000000000000" pitchFamily="2" charset="2"/>
              </a:rPr>
              <a:t> of </a:t>
            </a:r>
            <a:r>
              <a:rPr lang="nl-BE" sz="2000" dirty="0" err="1" smtClean="0">
                <a:sym typeface="Wingdings" panose="05000000000000000000" pitchFamily="2" charset="2"/>
              </a:rPr>
              <a:t>participants</a:t>
            </a:r>
            <a:endParaRPr lang="nl-BE" sz="2000" dirty="0" smtClean="0">
              <a:sym typeface="Wingdings" panose="05000000000000000000" pitchFamily="2" charset="2"/>
            </a:endParaRPr>
          </a:p>
          <a:p>
            <a:pPr lvl="2"/>
            <a:r>
              <a:rPr lang="nl-BE" sz="2000" dirty="0" err="1" smtClean="0">
                <a:sym typeface="Wingdings" panose="05000000000000000000" pitchFamily="2" charset="2"/>
              </a:rPr>
              <a:t>Perspective</a:t>
            </a:r>
            <a:r>
              <a:rPr lang="nl-BE" sz="2000" dirty="0" smtClean="0">
                <a:sym typeface="Wingdings" panose="05000000000000000000" pitchFamily="2" charset="2"/>
              </a:rPr>
              <a:t> of supervisors/</a:t>
            </a:r>
            <a:r>
              <a:rPr lang="nl-BE" sz="2000" dirty="0" err="1" smtClean="0">
                <a:sym typeface="Wingdings" panose="05000000000000000000" pitchFamily="2" charset="2"/>
              </a:rPr>
              <a:t>presenters</a:t>
            </a:r>
            <a:endParaRPr lang="nl-BE" sz="2000" dirty="0" smtClean="0">
              <a:sym typeface="Wingdings" panose="05000000000000000000" pitchFamily="2" charset="2"/>
            </a:endParaRP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Provide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evaluation</a:t>
            </a:r>
            <a:r>
              <a:rPr lang="nl-BE" sz="2000" dirty="0" smtClean="0">
                <a:sym typeface="Wingdings" panose="05000000000000000000" pitchFamily="2" charset="2"/>
              </a:rPr>
              <a:t> report </a:t>
            </a:r>
            <a:r>
              <a:rPr lang="nl-BE" sz="2000" dirty="0" err="1" smtClean="0">
                <a:sym typeface="Wingdings" panose="05000000000000000000" pitchFamily="2" charset="2"/>
              </a:rPr>
              <a:t>for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funding</a:t>
            </a:r>
            <a:r>
              <a:rPr lang="nl-BE" sz="2000" dirty="0" smtClean="0">
                <a:sym typeface="Wingdings" panose="05000000000000000000" pitchFamily="2" charset="2"/>
              </a:rPr>
              <a:t> agency (EU)</a:t>
            </a:r>
          </a:p>
          <a:p>
            <a:pPr lvl="1"/>
            <a:endParaRPr lang="nl-BE" sz="2000" dirty="0">
              <a:sym typeface="Wingdings" panose="05000000000000000000" pitchFamily="2" charset="2"/>
            </a:endParaRPr>
          </a:p>
          <a:p>
            <a:r>
              <a:rPr lang="nl-BE" sz="2000" dirty="0" err="1" smtClean="0">
                <a:sym typeface="Wingdings" panose="05000000000000000000" pitchFamily="2" charset="2"/>
              </a:rPr>
              <a:t>Guiding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principles</a:t>
            </a:r>
            <a:r>
              <a:rPr lang="nl-BE" sz="2000" dirty="0" smtClean="0">
                <a:sym typeface="Wingdings" panose="05000000000000000000" pitchFamily="2" charset="2"/>
              </a:rPr>
              <a:t>:	</a:t>
            </a: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Authentic</a:t>
            </a:r>
            <a:r>
              <a:rPr lang="nl-BE" sz="2000" dirty="0" smtClean="0">
                <a:sym typeface="Wingdings" panose="05000000000000000000" pitchFamily="2" charset="2"/>
              </a:rPr>
              <a:t> data</a:t>
            </a: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Minimizing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possible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negative</a:t>
            </a:r>
            <a:r>
              <a:rPr lang="nl-BE" sz="2000" dirty="0" smtClean="0">
                <a:sym typeface="Wingdings" panose="05000000000000000000" pitchFamily="2" charset="2"/>
              </a:rPr>
              <a:t> impact of </a:t>
            </a:r>
            <a:r>
              <a:rPr lang="nl-BE" sz="2000" dirty="0" err="1" smtClean="0">
                <a:sym typeface="Wingdings" panose="05000000000000000000" pitchFamily="2" charset="2"/>
              </a:rPr>
              <a:t>language</a:t>
            </a:r>
            <a:endParaRPr lang="nl-BE" sz="2000" dirty="0" smtClean="0">
              <a:sym typeface="Wingdings" panose="05000000000000000000" pitchFamily="2" charset="2"/>
            </a:endParaRP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Ownership</a:t>
            </a:r>
            <a:r>
              <a:rPr lang="nl-BE" sz="2000" dirty="0" smtClean="0">
                <a:sym typeface="Wingdings" panose="05000000000000000000" pitchFamily="2" charset="2"/>
              </a:rPr>
              <a:t>/Privacy</a:t>
            </a:r>
          </a:p>
          <a:p>
            <a:pPr lvl="1"/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7566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How? </a:t>
            </a:r>
            <a:r>
              <a:rPr lang="nl-BE" dirty="0" err="1" smtClean="0"/>
              <a:t>Repeated</a:t>
            </a:r>
            <a:r>
              <a:rPr lang="nl-BE" dirty="0" smtClean="0"/>
              <a:t> </a:t>
            </a:r>
            <a:r>
              <a:rPr lang="nl-BE" dirty="0" err="1" smtClean="0"/>
              <a:t>two-step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780927"/>
            <a:ext cx="8334000" cy="2997071"/>
          </a:xfrm>
        </p:spPr>
        <p:txBody>
          <a:bodyPr/>
          <a:lstStyle/>
          <a:p>
            <a:r>
              <a:rPr lang="nl-BE" dirty="0" smtClean="0"/>
              <a:t>Step 1: Making a SCRIPT </a:t>
            </a:r>
            <a:r>
              <a:rPr lang="nl-BE" dirty="0" err="1" smtClean="0"/>
              <a:t>Stimulated</a:t>
            </a:r>
            <a:r>
              <a:rPr lang="nl-BE" dirty="0" smtClean="0"/>
              <a:t> 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Critical </a:t>
            </a:r>
            <a:r>
              <a:rPr lang="nl-BE" dirty="0" err="1" smtClean="0"/>
              <a:t>Reflection</a:t>
            </a:r>
            <a:r>
              <a:rPr lang="nl-BE" dirty="0" smtClean="0"/>
              <a:t> on </a:t>
            </a:r>
            <a:r>
              <a:rPr lang="nl-BE" dirty="0" err="1" smtClean="0"/>
              <a:t>Individual</a:t>
            </a:r>
            <a:r>
              <a:rPr lang="nl-BE" dirty="0" smtClean="0"/>
              <a:t> </a:t>
            </a:r>
            <a:r>
              <a:rPr lang="nl-BE" dirty="0" err="1" smtClean="0"/>
              <a:t>Perceptions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Thoughts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r>
              <a:rPr lang="nl-BE" dirty="0" smtClean="0"/>
              <a:t>Step 2: PVS Private Video Selfie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7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SCRIPT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 </a:t>
            </a:r>
            <a:r>
              <a:rPr lang="nl-BE" dirty="0" err="1" smtClean="0"/>
              <a:t>Monday</a:t>
            </a:r>
            <a:r>
              <a:rPr lang="nl-BE" dirty="0" smtClean="0"/>
              <a:t>, </a:t>
            </a:r>
            <a:r>
              <a:rPr lang="nl-BE" dirty="0" err="1" smtClean="0"/>
              <a:t>Tuesday</a:t>
            </a:r>
            <a:r>
              <a:rPr lang="nl-BE" dirty="0" smtClean="0"/>
              <a:t> &amp; </a:t>
            </a:r>
            <a:r>
              <a:rPr lang="nl-BE" dirty="0" err="1" smtClean="0"/>
              <a:t>Wednesday</a:t>
            </a:r>
            <a:r>
              <a:rPr lang="nl-BE" dirty="0" smtClean="0"/>
              <a:t>: </a:t>
            </a:r>
          </a:p>
          <a:p>
            <a:r>
              <a:rPr lang="nl-BE" dirty="0" err="1" smtClean="0"/>
              <a:t>before</a:t>
            </a:r>
            <a:r>
              <a:rPr lang="nl-BE" dirty="0" smtClean="0"/>
              <a:t> </a:t>
            </a:r>
            <a:r>
              <a:rPr lang="nl-BE" dirty="0" err="1" smtClean="0"/>
              <a:t>leaving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SA </a:t>
            </a:r>
            <a:r>
              <a:rPr lang="nl-BE" dirty="0" err="1" smtClean="0"/>
              <a:t>briefly</a:t>
            </a:r>
            <a:r>
              <a:rPr lang="nl-BE" dirty="0" smtClean="0"/>
              <a:t> </a:t>
            </a:r>
            <a:r>
              <a:rPr lang="nl-BE" dirty="0" err="1" smtClean="0"/>
              <a:t>answer</a:t>
            </a:r>
            <a:r>
              <a:rPr lang="nl-BE" dirty="0" smtClean="0"/>
              <a:t> on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following</a:t>
            </a:r>
            <a:r>
              <a:rPr lang="nl-BE" dirty="0" smtClean="0"/>
              <a:t> </a:t>
            </a:r>
            <a:r>
              <a:rPr lang="nl-BE" dirty="0" err="1" smtClean="0"/>
              <a:t>four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r>
              <a:rPr lang="nl-BE" dirty="0" smtClean="0"/>
              <a:t>:</a:t>
            </a:r>
          </a:p>
          <a:p>
            <a:pPr marL="816837" lvl="1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has </a:t>
            </a:r>
            <a:r>
              <a:rPr lang="nl-BE" dirty="0" err="1" smtClean="0"/>
              <a:t>struck</a:t>
            </a:r>
            <a:r>
              <a:rPr lang="nl-BE" dirty="0" smtClean="0"/>
              <a:t> me </a:t>
            </a:r>
            <a:r>
              <a:rPr lang="nl-BE" dirty="0" err="1" smtClean="0"/>
              <a:t>today</a:t>
            </a:r>
            <a:r>
              <a:rPr lang="nl-BE" dirty="0" smtClean="0"/>
              <a:t>?</a:t>
            </a:r>
          </a:p>
          <a:p>
            <a:pPr marL="816837" lvl="1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unexpected</a:t>
            </a:r>
            <a:r>
              <a:rPr lang="nl-BE" dirty="0" smtClean="0"/>
              <a:t> new </a:t>
            </a:r>
            <a:r>
              <a:rPr lang="nl-BE" dirty="0" err="1" smtClean="0"/>
              <a:t>insight</a:t>
            </a:r>
            <a:r>
              <a:rPr lang="nl-BE" dirty="0" smtClean="0"/>
              <a:t>/</a:t>
            </a:r>
            <a:r>
              <a:rPr lang="nl-BE" dirty="0" err="1" smtClean="0"/>
              <a:t>thought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I have </a:t>
            </a:r>
            <a:r>
              <a:rPr lang="nl-BE" dirty="0" err="1" smtClean="0"/>
              <a:t>today</a:t>
            </a:r>
            <a:r>
              <a:rPr lang="nl-BE" dirty="0" smtClean="0"/>
              <a:t>?</a:t>
            </a:r>
          </a:p>
          <a:p>
            <a:pPr marL="816837" lvl="1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was </a:t>
            </a:r>
            <a:r>
              <a:rPr lang="nl-BE" dirty="0" err="1" smtClean="0"/>
              <a:t>the</a:t>
            </a:r>
            <a:r>
              <a:rPr lang="nl-BE" dirty="0" smtClean="0"/>
              <a:t> N°1 IDEA of </a:t>
            </a:r>
            <a:r>
              <a:rPr lang="nl-BE" dirty="0" err="1" smtClean="0"/>
              <a:t>today’s</a:t>
            </a:r>
            <a:r>
              <a:rPr lang="nl-BE" dirty="0" smtClean="0"/>
              <a:t> exchange </a:t>
            </a:r>
            <a:r>
              <a:rPr lang="nl-BE" dirty="0" err="1" smtClean="0"/>
              <a:t>and</a:t>
            </a:r>
            <a:r>
              <a:rPr lang="nl-BE" dirty="0" smtClean="0"/>
              <a:t>/or </a:t>
            </a:r>
            <a:r>
              <a:rPr lang="nl-BE" dirty="0" err="1" smtClean="0"/>
              <a:t>collaboration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stuck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me?</a:t>
            </a:r>
          </a:p>
          <a:p>
            <a:pPr marL="816837" lvl="1" indent="-45720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today’s</a:t>
            </a:r>
            <a:r>
              <a:rPr lang="nl-BE" dirty="0" smtClean="0"/>
              <a:t> </a:t>
            </a:r>
            <a:r>
              <a:rPr lang="nl-BE" dirty="0" err="1" smtClean="0"/>
              <a:t>main</a:t>
            </a:r>
            <a:r>
              <a:rPr lang="nl-BE" dirty="0" smtClean="0"/>
              <a:t> impact on me as teacher </a:t>
            </a:r>
            <a:r>
              <a:rPr lang="nl-BE" dirty="0" err="1" smtClean="0"/>
              <a:t>educator</a:t>
            </a:r>
            <a:r>
              <a:rPr lang="nl-BE" dirty="0" smtClean="0"/>
              <a:t> (</a:t>
            </a:r>
            <a:r>
              <a:rPr lang="nl-BE" dirty="0" err="1" smtClean="0"/>
              <a:t>developer</a:t>
            </a:r>
            <a:r>
              <a:rPr lang="nl-BE" dirty="0" smtClean="0"/>
              <a:t>)?</a:t>
            </a:r>
          </a:p>
          <a:p>
            <a:r>
              <a:rPr lang="nl-BE" dirty="0" err="1" smtClean="0"/>
              <a:t>Mother</a:t>
            </a:r>
            <a:r>
              <a:rPr lang="nl-BE" dirty="0" smtClean="0"/>
              <a:t> tongue is fine!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05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PRIVATE VIDEO SELFIE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Think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notes</a:t>
            </a:r>
            <a:r>
              <a:rPr lang="nl-BE" dirty="0" smtClean="0"/>
              <a:t>, </a:t>
            </a:r>
            <a:r>
              <a:rPr lang="nl-BE" dirty="0" err="1" smtClean="0"/>
              <a:t>organize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thoughts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/>
              <a:t> </a:t>
            </a:r>
            <a:r>
              <a:rPr lang="nl-BE" dirty="0" smtClean="0"/>
              <a:t>talk </a:t>
            </a:r>
            <a:endParaRPr lang="nl-BE" dirty="0" smtClean="0"/>
          </a:p>
          <a:p>
            <a:pPr marL="457200" lvl="1" indent="0">
              <a:buNone/>
            </a:pP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camera </a:t>
            </a:r>
            <a:r>
              <a:rPr lang="nl-BE" dirty="0" err="1" smtClean="0"/>
              <a:t>answering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Maximum 5 minutes</a:t>
            </a:r>
          </a:p>
          <a:p>
            <a:endParaRPr lang="nl-BE" dirty="0"/>
          </a:p>
          <a:p>
            <a:r>
              <a:rPr lang="nl-BE" dirty="0" err="1" smtClean="0"/>
              <a:t>Mother</a:t>
            </a:r>
            <a:r>
              <a:rPr lang="nl-BE" dirty="0" smtClean="0"/>
              <a:t> tongue is fine</a:t>
            </a:r>
          </a:p>
          <a:p>
            <a:endParaRPr lang="nl-BE" dirty="0"/>
          </a:p>
          <a:p>
            <a:r>
              <a:rPr lang="nl-BE" dirty="0" smtClean="0"/>
              <a:t>Save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recording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68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PUBLIC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CONCLUSIVE </a:t>
            </a:r>
            <a:r>
              <a:rPr lang="nl-BE" dirty="0" smtClean="0"/>
              <a:t>VIDEO SELFIE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94488" cy="41764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On </a:t>
            </a:r>
            <a:r>
              <a:rPr lang="nl-BE" dirty="0" err="1" smtClean="0"/>
              <a:t>Thursday</a:t>
            </a:r>
            <a:r>
              <a:rPr lang="nl-BE" dirty="0" smtClean="0"/>
              <a:t>:</a:t>
            </a:r>
          </a:p>
          <a:p>
            <a:pPr lvl="1"/>
            <a:r>
              <a:rPr lang="nl-BE" dirty="0" err="1" smtClean="0"/>
              <a:t>Repeat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SCRIPT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Thursday</a:t>
            </a:r>
            <a:endParaRPr lang="nl-BE" dirty="0" smtClean="0"/>
          </a:p>
          <a:p>
            <a:pPr lvl="1"/>
            <a:r>
              <a:rPr lang="nl-BE" dirty="0" smtClean="0"/>
              <a:t>Watch </a:t>
            </a:r>
            <a:r>
              <a:rPr lang="nl-BE" dirty="0" err="1" smtClean="0"/>
              <a:t>again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three</a:t>
            </a:r>
            <a:r>
              <a:rPr lang="nl-BE" dirty="0" smtClean="0"/>
              <a:t> video selfies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days</a:t>
            </a:r>
            <a:r>
              <a:rPr lang="nl-BE" dirty="0" smtClean="0"/>
              <a:t> </a:t>
            </a:r>
            <a:r>
              <a:rPr lang="nl-BE" dirty="0" err="1" smtClean="0"/>
              <a:t>before</a:t>
            </a:r>
            <a:endParaRPr lang="nl-BE" dirty="0" smtClean="0"/>
          </a:p>
          <a:p>
            <a:pPr lvl="1"/>
            <a:r>
              <a:rPr lang="nl-BE" dirty="0" smtClean="0"/>
              <a:t>Take </a:t>
            </a:r>
            <a:r>
              <a:rPr lang="nl-BE" dirty="0" err="1" smtClean="0"/>
              <a:t>notes</a:t>
            </a:r>
            <a:r>
              <a:rPr lang="nl-BE" dirty="0" smtClean="0"/>
              <a:t> on </a:t>
            </a:r>
          </a:p>
          <a:p>
            <a:pPr lvl="2"/>
            <a:r>
              <a:rPr lang="nl-BE" dirty="0" err="1" smtClean="0"/>
              <a:t>Indications</a:t>
            </a:r>
            <a:r>
              <a:rPr lang="nl-BE" dirty="0" smtClean="0"/>
              <a:t> of </a:t>
            </a:r>
            <a:r>
              <a:rPr lang="nl-BE" dirty="0" err="1" smtClean="0"/>
              <a:t>your</a:t>
            </a:r>
            <a:r>
              <a:rPr lang="nl-BE" dirty="0" smtClean="0"/>
              <a:t> professional development</a:t>
            </a:r>
          </a:p>
          <a:p>
            <a:pPr lvl="2"/>
            <a:r>
              <a:rPr lang="nl-BE" dirty="0" err="1" smtClean="0"/>
              <a:t>Recurrent</a:t>
            </a:r>
            <a:r>
              <a:rPr lang="nl-BE" dirty="0" smtClean="0"/>
              <a:t> </a:t>
            </a:r>
            <a:r>
              <a:rPr lang="nl-BE" dirty="0" err="1" smtClean="0"/>
              <a:t>themes</a:t>
            </a:r>
            <a:r>
              <a:rPr lang="nl-BE" dirty="0" smtClean="0"/>
              <a:t>/issues/concerns/’</a:t>
            </a:r>
            <a:r>
              <a:rPr lang="nl-BE" dirty="0" err="1" smtClean="0"/>
              <a:t>lessons</a:t>
            </a:r>
            <a:r>
              <a:rPr lang="nl-BE" dirty="0" smtClean="0"/>
              <a:t>’ </a:t>
            </a:r>
            <a:r>
              <a:rPr lang="nl-BE" dirty="0" err="1" smtClean="0"/>
              <a:t>learned</a:t>
            </a:r>
            <a:r>
              <a:rPr lang="nl-BE" dirty="0" smtClean="0"/>
              <a:t>/</a:t>
            </a:r>
            <a:r>
              <a:rPr lang="nl-BE" dirty="0" err="1" smtClean="0"/>
              <a:t>plans</a:t>
            </a:r>
            <a:endParaRPr lang="nl-BE" dirty="0" smtClean="0"/>
          </a:p>
          <a:p>
            <a:pPr lvl="2"/>
            <a:r>
              <a:rPr lang="nl-BE" dirty="0" err="1" smtClean="0"/>
              <a:t>Remaining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endParaRPr lang="nl-BE" dirty="0" smtClean="0"/>
          </a:p>
          <a:p>
            <a:pPr lvl="1"/>
            <a:r>
              <a:rPr lang="nl-BE" dirty="0" smtClean="0"/>
              <a:t>Record a </a:t>
            </a:r>
            <a:r>
              <a:rPr lang="nl-BE" dirty="0" err="1" smtClean="0"/>
              <a:t>final</a:t>
            </a:r>
            <a:r>
              <a:rPr lang="nl-BE" dirty="0" smtClean="0"/>
              <a:t> video, </a:t>
            </a:r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dirty="0" err="1" smtClean="0"/>
              <a:t>your</a:t>
            </a:r>
            <a:r>
              <a:rPr lang="nl-BE" dirty="0" smtClean="0"/>
              <a:t> ‘</a:t>
            </a:r>
            <a:r>
              <a:rPr lang="nl-BE" dirty="0" err="1" smtClean="0"/>
              <a:t>experiential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reflective</a:t>
            </a:r>
            <a:r>
              <a:rPr lang="nl-BE" dirty="0" smtClean="0"/>
              <a:t> </a:t>
            </a:r>
            <a:r>
              <a:rPr lang="nl-BE" dirty="0" err="1" smtClean="0"/>
              <a:t>evidence</a:t>
            </a:r>
            <a:r>
              <a:rPr lang="nl-BE" dirty="0" smtClean="0"/>
              <a:t>” </a:t>
            </a:r>
            <a:endParaRPr lang="nl-BE" dirty="0" smtClean="0"/>
          </a:p>
          <a:p>
            <a:pPr marL="457200" lvl="1" indent="0">
              <a:buNone/>
            </a:pP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entire</a:t>
            </a:r>
            <a:r>
              <a:rPr lang="nl-BE" dirty="0" smtClean="0"/>
              <a:t> SA</a:t>
            </a:r>
          </a:p>
          <a:p>
            <a:pPr lvl="2"/>
            <a:r>
              <a:rPr lang="nl-BE" dirty="0" smtClean="0"/>
              <a:t>In English!!</a:t>
            </a:r>
          </a:p>
          <a:p>
            <a:pPr lvl="2"/>
            <a:r>
              <a:rPr lang="nl-BE" dirty="0" smtClean="0"/>
              <a:t>Max 5 minutes</a:t>
            </a:r>
          </a:p>
          <a:p>
            <a:pPr lvl="2"/>
            <a:r>
              <a:rPr lang="nl-BE" dirty="0" err="1" smtClean="0"/>
              <a:t>To</a:t>
            </a:r>
            <a:r>
              <a:rPr lang="nl-BE" dirty="0" smtClean="0"/>
              <a:t> share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participants</a:t>
            </a:r>
            <a:r>
              <a:rPr lang="nl-BE" dirty="0" smtClean="0"/>
              <a:t> (no </a:t>
            </a:r>
            <a:r>
              <a:rPr lang="nl-BE" dirty="0" err="1" smtClean="0"/>
              <a:t>further</a:t>
            </a:r>
            <a:r>
              <a:rPr lang="nl-BE" dirty="0" smtClean="0"/>
              <a:t> public </a:t>
            </a:r>
            <a:r>
              <a:rPr lang="nl-BE" dirty="0" err="1" smtClean="0"/>
              <a:t>explosure</a:t>
            </a:r>
            <a:r>
              <a:rPr lang="nl-BE" dirty="0" smtClean="0"/>
              <a:t>)</a:t>
            </a:r>
          </a:p>
          <a:p>
            <a:pPr marL="720000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21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perahenning@hotmail.com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00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Question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the</a:t>
            </a:r>
            <a:r>
              <a:rPr lang="nl-BE" dirty="0" smtClean="0"/>
              <a:t> public video selfie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276871"/>
            <a:ext cx="8334000" cy="3501127"/>
          </a:xfrm>
        </p:spPr>
        <p:txBody>
          <a:bodyPr/>
          <a:lstStyle/>
          <a:p>
            <a:r>
              <a:rPr lang="nl-BE" sz="3200" u="sng" dirty="0" smtClean="0"/>
              <a:t>“</a:t>
            </a:r>
            <a:r>
              <a:rPr lang="nl-BE" sz="3200" u="sng" dirty="0" err="1" smtClean="0"/>
              <a:t>That</a:t>
            </a:r>
            <a:r>
              <a:rPr lang="nl-BE" sz="3200" u="sng" dirty="0" smtClean="0"/>
              <a:t> Summer Academy in Trondheim,</a:t>
            </a:r>
          </a:p>
          <a:p>
            <a:pPr marL="0" indent="0">
              <a:buNone/>
            </a:pPr>
            <a:r>
              <a:rPr lang="nl-BE" sz="3200" u="sng" dirty="0" err="1"/>
              <a:t>h</a:t>
            </a:r>
            <a:r>
              <a:rPr lang="nl-BE" sz="3200" u="sng" dirty="0" err="1" smtClean="0"/>
              <a:t>ow</a:t>
            </a:r>
            <a:r>
              <a:rPr lang="nl-BE" sz="3200" u="sng" dirty="0" smtClean="0"/>
              <a:t> was </a:t>
            </a:r>
            <a:r>
              <a:rPr lang="nl-BE" sz="3200" u="sng" dirty="0" err="1" smtClean="0"/>
              <a:t>it</a:t>
            </a:r>
            <a:r>
              <a:rPr lang="nl-BE" sz="3200" u="sng" dirty="0" smtClean="0"/>
              <a:t> </a:t>
            </a:r>
            <a:r>
              <a:rPr lang="nl-BE" sz="3200" u="sng" dirty="0" err="1" smtClean="0"/>
              <a:t>for</a:t>
            </a:r>
            <a:r>
              <a:rPr lang="nl-BE" sz="3200" u="sng" dirty="0" smtClean="0"/>
              <a:t> </a:t>
            </a:r>
            <a:r>
              <a:rPr lang="nl-BE" sz="3200" u="sng" dirty="0" err="1" smtClean="0"/>
              <a:t>you</a:t>
            </a:r>
            <a:r>
              <a:rPr lang="nl-BE" sz="3200" u="sng" dirty="0" smtClean="0"/>
              <a:t>?</a:t>
            </a:r>
          </a:p>
          <a:p>
            <a:pPr marL="0" indent="0">
              <a:buNone/>
            </a:pPr>
            <a:endParaRPr lang="nl-BE" sz="3200" u="sng" dirty="0"/>
          </a:p>
          <a:p>
            <a:r>
              <a:rPr lang="nl-BE" sz="3200" u="sng" dirty="0" smtClean="0"/>
              <a:t>“Do </a:t>
            </a:r>
            <a:r>
              <a:rPr lang="nl-BE" sz="3200" u="sng" dirty="0" err="1" smtClean="0"/>
              <a:t>you</a:t>
            </a:r>
            <a:r>
              <a:rPr lang="nl-BE" sz="3200" u="sng" dirty="0" smtClean="0"/>
              <a:t> </a:t>
            </a:r>
            <a:r>
              <a:rPr lang="nl-BE" sz="3200" u="sng" dirty="0" err="1" smtClean="0"/>
              <a:t>think</a:t>
            </a:r>
            <a:r>
              <a:rPr lang="nl-BE" sz="3200" u="sng" dirty="0" smtClean="0"/>
              <a:t> I </a:t>
            </a:r>
            <a:r>
              <a:rPr lang="nl-BE" sz="3200" u="sng" dirty="0" err="1" smtClean="0"/>
              <a:t>should</a:t>
            </a:r>
            <a:r>
              <a:rPr lang="nl-BE" sz="3200" u="sng" dirty="0" smtClean="0"/>
              <a:t> go next time? </a:t>
            </a:r>
            <a:r>
              <a:rPr lang="nl-BE" sz="3200" u="sng" dirty="0" err="1" smtClean="0"/>
              <a:t>Why</a:t>
            </a:r>
            <a:r>
              <a:rPr lang="nl-BE" sz="3200" u="sng" dirty="0" smtClean="0"/>
              <a:t>”</a:t>
            </a:r>
          </a:p>
          <a:p>
            <a:pPr marL="0" indent="0">
              <a:buNone/>
            </a:pPr>
            <a:endParaRPr lang="nl-BE" sz="3200" u="sng" dirty="0"/>
          </a:p>
          <a:p>
            <a:pPr marL="0" indent="0">
              <a:buNone/>
            </a:pPr>
            <a:endParaRPr lang="nl-BE" sz="3200" u="sng" dirty="0" smtClean="0"/>
          </a:p>
          <a:p>
            <a:pPr marL="0" indent="0">
              <a:buNone/>
            </a:pPr>
            <a:endParaRPr lang="nl-BE" sz="3200" u="sng" dirty="0" smtClean="0"/>
          </a:p>
          <a:p>
            <a:pPr marL="0" indent="0">
              <a:buNone/>
            </a:pPr>
            <a:endParaRPr lang="nl-BE" u="sng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68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Homework</a:t>
            </a:r>
            <a:r>
              <a:rPr lang="nl-BE" dirty="0" smtClean="0"/>
              <a:t>: Letter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myself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Write a </a:t>
            </a:r>
            <a:r>
              <a:rPr lang="nl-BE" dirty="0" err="1" smtClean="0"/>
              <a:t>final</a:t>
            </a:r>
            <a:r>
              <a:rPr lang="nl-BE" dirty="0" smtClean="0"/>
              <a:t> </a:t>
            </a:r>
            <a:r>
              <a:rPr lang="nl-BE" dirty="0" err="1" smtClean="0"/>
              <a:t>evaluative</a:t>
            </a:r>
            <a:r>
              <a:rPr lang="nl-BE" dirty="0" smtClean="0"/>
              <a:t> “</a:t>
            </a:r>
            <a:r>
              <a:rPr lang="nl-BE" dirty="0" err="1" smtClean="0"/>
              <a:t>looking</a:t>
            </a:r>
            <a:r>
              <a:rPr lang="nl-BE" dirty="0" smtClean="0"/>
              <a:t> back/</a:t>
            </a:r>
            <a:r>
              <a:rPr lang="nl-BE" dirty="0" err="1" smtClean="0"/>
              <a:t>looking</a:t>
            </a:r>
            <a:r>
              <a:rPr lang="nl-BE" dirty="0" smtClean="0"/>
              <a:t> forward” 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in </a:t>
            </a:r>
            <a:r>
              <a:rPr lang="nl-BE" dirty="0" err="1" smtClean="0"/>
              <a:t>the</a:t>
            </a:r>
            <a:r>
              <a:rPr lang="nl-BE" dirty="0" smtClean="0"/>
              <a:t> form of a letter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myself</a:t>
            </a:r>
            <a:endParaRPr lang="nl-BE" dirty="0" smtClean="0"/>
          </a:p>
          <a:p>
            <a:r>
              <a:rPr lang="nl-BE" dirty="0" err="1" smtClean="0"/>
              <a:t>Guiding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r>
              <a:rPr lang="nl-BE" dirty="0" smtClean="0"/>
              <a:t> are:</a:t>
            </a:r>
          </a:p>
          <a:p>
            <a:pPr lvl="1"/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smtClean="0"/>
              <a:t>are </a:t>
            </a:r>
            <a:r>
              <a:rPr lang="nl-BE" dirty="0" err="1" smtClean="0"/>
              <a:t>the</a:t>
            </a:r>
            <a:r>
              <a:rPr lang="nl-BE" dirty="0" smtClean="0"/>
              <a:t> 3 most striking/</a:t>
            </a:r>
            <a:r>
              <a:rPr lang="nl-BE" dirty="0" err="1" smtClean="0"/>
              <a:t>puzzling</a:t>
            </a:r>
            <a:r>
              <a:rPr lang="nl-BE" dirty="0" smtClean="0"/>
              <a:t>/new </a:t>
            </a:r>
            <a:r>
              <a:rPr lang="nl-BE" dirty="0" err="1" smtClean="0"/>
              <a:t>insights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endParaRPr lang="nl-BE" dirty="0" smtClean="0"/>
          </a:p>
          <a:p>
            <a:pPr marL="457200" lvl="1" indent="0">
              <a:buNone/>
            </a:pPr>
            <a:r>
              <a:rPr lang="nl-BE" dirty="0"/>
              <a:t>	</a:t>
            </a:r>
            <a:r>
              <a:rPr lang="nl-BE" dirty="0" smtClean="0"/>
              <a:t>I </a:t>
            </a:r>
            <a:r>
              <a:rPr lang="nl-BE" dirty="0" smtClean="0"/>
              <a:t>take </a:t>
            </a:r>
            <a:r>
              <a:rPr lang="nl-BE" dirty="0" err="1" smtClean="0"/>
              <a:t>with</a:t>
            </a:r>
            <a:r>
              <a:rPr lang="nl-BE" dirty="0" smtClean="0"/>
              <a:t> me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SA?</a:t>
            </a:r>
          </a:p>
          <a:p>
            <a:pPr lvl="1"/>
            <a:r>
              <a:rPr lang="nl-BE" dirty="0" err="1" smtClean="0"/>
              <a:t>What</a:t>
            </a:r>
            <a:r>
              <a:rPr lang="nl-BE" dirty="0" smtClean="0"/>
              <a:t> concrete </a:t>
            </a:r>
            <a:r>
              <a:rPr lang="nl-BE" dirty="0" err="1" smtClean="0"/>
              <a:t>initiatives</a:t>
            </a:r>
            <a:r>
              <a:rPr lang="nl-BE" dirty="0" smtClean="0"/>
              <a:t> or changes </a:t>
            </a:r>
            <a:r>
              <a:rPr lang="nl-BE" dirty="0" smtClean="0"/>
              <a:t>do I plan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implement</a:t>
            </a:r>
            <a:r>
              <a:rPr lang="nl-BE" dirty="0" smtClean="0"/>
              <a:t> </a:t>
            </a:r>
            <a:endParaRPr lang="nl-BE" dirty="0"/>
          </a:p>
          <a:p>
            <a:pPr marL="457200" lvl="1" indent="0">
              <a:buNone/>
            </a:pP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summer</a:t>
            </a:r>
            <a:r>
              <a:rPr lang="nl-BE" dirty="0" smtClean="0"/>
              <a:t> in </a:t>
            </a:r>
            <a:r>
              <a:rPr lang="nl-BE" dirty="0" err="1" smtClean="0"/>
              <a:t>my</a:t>
            </a:r>
            <a:r>
              <a:rPr lang="nl-BE" dirty="0" smtClean="0"/>
              <a:t> professional </a:t>
            </a:r>
            <a:r>
              <a:rPr lang="nl-BE" dirty="0" err="1" smtClean="0"/>
              <a:t>practice</a:t>
            </a:r>
            <a:r>
              <a:rPr lang="nl-BE" dirty="0" smtClean="0"/>
              <a:t> as a </a:t>
            </a:r>
            <a:endParaRPr lang="nl-BE" dirty="0" smtClean="0"/>
          </a:p>
          <a:p>
            <a:pPr marL="457200" lvl="1" indent="0">
              <a:buNone/>
            </a:pPr>
            <a:r>
              <a:rPr lang="nl-BE" dirty="0" smtClean="0"/>
              <a:t>(trainer of) teacher </a:t>
            </a:r>
            <a:r>
              <a:rPr lang="nl-BE" dirty="0" err="1" smtClean="0"/>
              <a:t>educator</a:t>
            </a:r>
            <a:r>
              <a:rPr lang="nl-BE" dirty="0" smtClean="0"/>
              <a:t>(s)?</a:t>
            </a:r>
            <a:endParaRPr lang="nl-BE" dirty="0" smtClean="0"/>
          </a:p>
          <a:p>
            <a:r>
              <a:rPr lang="nl-BE" dirty="0" err="1" smtClean="0"/>
              <a:t>Send</a:t>
            </a:r>
            <a:r>
              <a:rPr lang="nl-BE" dirty="0" smtClean="0"/>
              <a:t> </a:t>
            </a:r>
            <a:r>
              <a:rPr lang="nl-BE" dirty="0" smtClean="0"/>
              <a:t>a copy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evaluators</a:t>
            </a:r>
            <a:r>
              <a:rPr lang="nl-BE" dirty="0" smtClean="0"/>
              <a:t>: </a:t>
            </a:r>
          </a:p>
          <a:p>
            <a:pPr lvl="1"/>
            <a:r>
              <a:rPr lang="nl-BE" dirty="0" smtClean="0">
                <a:hlinkClick r:id="rId2"/>
              </a:rPr>
              <a:t>amanda.berry@monash.edu</a:t>
            </a:r>
            <a:endParaRPr lang="nl-BE" dirty="0" smtClean="0"/>
          </a:p>
          <a:p>
            <a:pPr lvl="1"/>
            <a:r>
              <a:rPr lang="nl-BE" u="sng" dirty="0">
                <a:hlinkClick r:id="rId3"/>
              </a:rPr>
              <a:t>francesrust49@gmail.com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8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-Liggend-Achtergrond Wit">
  <a:themeElements>
    <a:clrScheme name="Aangepast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">
  <a:themeElements>
    <a:clrScheme name="Aangepast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rporate-KU Leuven-Liggend-Achtergrond Wit en Watermerk">
  <a:themeElements>
    <a:clrScheme name="Aangepast 2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7030A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13154</TotalTime>
  <Words>405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Courier New</vt:lpstr>
      <vt:lpstr>Trebuchet MS</vt:lpstr>
      <vt:lpstr>Wingdings</vt:lpstr>
      <vt:lpstr>Wingdings 3</vt:lpstr>
      <vt:lpstr>KU Leuven-Liggend-Achtergrond Wit</vt:lpstr>
      <vt:lpstr>Corporate-KU Leuven-Liggend-Achtergrond Wit</vt:lpstr>
      <vt:lpstr>1_Corporate-KU Leuven-Liggend-Achtergrond Wit en Watermerk</vt:lpstr>
      <vt:lpstr>Facet</vt:lpstr>
      <vt:lpstr>Evaluation Summer Academy InFo-TED</vt:lpstr>
      <vt:lpstr>Rationale and scenario</vt:lpstr>
      <vt:lpstr>How? Repeated two-step process</vt:lpstr>
      <vt:lpstr>SCRIPT</vt:lpstr>
      <vt:lpstr>PRIVATE VIDEO SELFIE</vt:lpstr>
      <vt:lpstr>PUBLIC  CONCLUSIVE VIDEO SELFIE</vt:lpstr>
      <vt:lpstr>perahenning@hotmail.com</vt:lpstr>
      <vt:lpstr>Question for  the public video selfie</vt:lpstr>
      <vt:lpstr>Homework: Letter to myself</vt:lpstr>
      <vt:lpstr>FOLLOW-UP EVALUATION</vt:lpstr>
      <vt:lpstr>DEBRIEF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 | Communicatie, Servicepunt en Opleiding</dc:creator>
  <dc:description>Huisstijl KU Leuven - Versie 24 juli 2012</dc:description>
  <cp:lastModifiedBy>Geert Kelchtermans</cp:lastModifiedBy>
  <cp:revision>82</cp:revision>
  <dcterms:created xsi:type="dcterms:W3CDTF">2012-07-10T07:57:57Z</dcterms:created>
  <dcterms:modified xsi:type="dcterms:W3CDTF">2018-07-05T11:57:20Z</dcterms:modified>
</cp:coreProperties>
</file>