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  <p:sldMasterId id="2147483720" r:id="rId3"/>
  </p:sldMasterIdLst>
  <p:notesMasterIdLst>
    <p:notesMasterId r:id="rId35"/>
  </p:notesMasterIdLst>
  <p:handoutMasterIdLst>
    <p:handoutMasterId r:id="rId36"/>
  </p:handoutMasterIdLst>
  <p:sldIdLst>
    <p:sldId id="256" r:id="rId4"/>
    <p:sldId id="348" r:id="rId5"/>
    <p:sldId id="351" r:id="rId6"/>
    <p:sldId id="352" r:id="rId7"/>
    <p:sldId id="353" r:id="rId8"/>
    <p:sldId id="361" r:id="rId9"/>
    <p:sldId id="349" r:id="rId10"/>
    <p:sldId id="350" r:id="rId11"/>
    <p:sldId id="354" r:id="rId12"/>
    <p:sldId id="363" r:id="rId13"/>
    <p:sldId id="364" r:id="rId14"/>
    <p:sldId id="365" r:id="rId15"/>
    <p:sldId id="366" r:id="rId16"/>
    <p:sldId id="373" r:id="rId17"/>
    <p:sldId id="355" r:id="rId18"/>
    <p:sldId id="374" r:id="rId19"/>
    <p:sldId id="375" r:id="rId20"/>
    <p:sldId id="356" r:id="rId21"/>
    <p:sldId id="376" r:id="rId22"/>
    <p:sldId id="357" r:id="rId23"/>
    <p:sldId id="377" r:id="rId24"/>
    <p:sldId id="378" r:id="rId25"/>
    <p:sldId id="358" r:id="rId26"/>
    <p:sldId id="368" r:id="rId27"/>
    <p:sldId id="369" r:id="rId28"/>
    <p:sldId id="370" r:id="rId29"/>
    <p:sldId id="379" r:id="rId30"/>
    <p:sldId id="380" r:id="rId31"/>
    <p:sldId id="381" r:id="rId32"/>
    <p:sldId id="382" r:id="rId33"/>
    <p:sldId id="383" r:id="rId3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6" autoAdjust="0"/>
  </p:normalViewPr>
  <p:slideViewPr>
    <p:cSldViewPr snapToObjects="1" showGuides="1">
      <p:cViewPr varScale="1">
        <p:scale>
          <a:sx n="65" d="100"/>
          <a:sy n="65" d="100"/>
        </p:scale>
        <p:origin x="1320" y="40"/>
      </p:cViewPr>
      <p:guideLst>
        <p:guide orient="horz" pos="2296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2/07/2018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065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 bwMode="auto"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FBAA29"/>
              </a:gs>
              <a:gs pos="100000">
                <a:srgbClr val="D9942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  <p:pic>
        <p:nvPicPr>
          <p:cNvPr id="14" name="Afbeelding 13" descr="HR_CORPORATE-versie3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10271" r="2815" b="-2742"/>
          <a:stretch/>
        </p:blipFill>
        <p:spPr bwMode="auto">
          <a:xfrm>
            <a:off x="536240" y="2767400"/>
            <a:ext cx="1872000" cy="17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B4AED-B401-4A44-BBB2-2B132759CB8F}" type="slidenum">
              <a:rPr lang="en-US" altLang="nl-BE"/>
              <a:pPr/>
              <a:t>‹#›</a:t>
            </a:fld>
            <a:endParaRPr lang="en-US" altLang="nl-BE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6655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0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310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233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440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78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860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313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167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0"/>
            <a:ext cx="9144000" cy="6228000"/>
          </a:xfrm>
          <a:prstGeom prst="rect">
            <a:avLst/>
          </a:prstGeom>
          <a:gradFill flip="none" rotWithShape="1">
            <a:gsLst>
              <a:gs pos="0">
                <a:srgbClr val="FBAA29"/>
              </a:gs>
              <a:gs pos="100000">
                <a:srgbClr val="D9942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2/07/2018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 bwMode="auto"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0">
                <a:srgbClr val="FBAA29"/>
              </a:gs>
              <a:gs pos="100000">
                <a:srgbClr val="D9942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endParaRPr lang="nl-NL">
              <a:ea typeface="Arial" pitchFamily="-109" charset="0"/>
              <a:cs typeface="Arial" pitchFamily="-109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2/07/2018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73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2/07/2018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2/07/2018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eert.kelchtermans@kuleuven.be" TargetMode="External"/><Relationship Id="rId2" Type="http://schemas.openxmlformats.org/officeDocument/2006/relationships/hyperlink" Target="http://www.researchgate.net/profile/Geert_Kelchterma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9792" y="764704"/>
            <a:ext cx="6120680" cy="4176464"/>
          </a:xfrm>
        </p:spPr>
        <p:txBody>
          <a:bodyPr/>
          <a:lstStyle/>
          <a:p>
            <a:r>
              <a:rPr lang="en-AU" b="1" dirty="0" smtClean="0"/>
              <a:t>Issues of</a:t>
            </a:r>
            <a:br>
              <a:rPr lang="en-AU" b="1" dirty="0" smtClean="0"/>
            </a:br>
            <a:r>
              <a:rPr lang="en-AU" b="1" dirty="0" smtClean="0"/>
              <a:t>Identity and Vision</a:t>
            </a:r>
            <a:br>
              <a:rPr lang="en-AU" b="1" dirty="0" smtClean="0"/>
            </a:br>
            <a:r>
              <a:rPr lang="en-AU" b="1" dirty="0" smtClean="0"/>
              <a:t>in</a:t>
            </a:r>
            <a:br>
              <a:rPr lang="en-AU" b="1" dirty="0" smtClean="0"/>
            </a:br>
            <a:r>
              <a:rPr lang="en-AU" b="1" dirty="0" smtClean="0"/>
              <a:t>Teacher Educator Development</a:t>
            </a:r>
            <a:br>
              <a:rPr lang="en-AU" b="1" dirty="0" smtClean="0"/>
            </a:br>
            <a:r>
              <a:rPr lang="en-AU" b="1" dirty="0"/>
              <a:t/>
            </a:r>
            <a:br>
              <a:rPr lang="en-AU" b="1" dirty="0"/>
            </a:br>
            <a:r>
              <a:rPr lang="en-AU" sz="3200" b="1" dirty="0" smtClean="0"/>
              <a:t>Unpacking a layered case</a:t>
            </a:r>
            <a:endParaRPr lang="nl-BE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95736" y="5301208"/>
            <a:ext cx="5904656" cy="1440160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Geert </a:t>
            </a:r>
            <a:r>
              <a:rPr lang="nl-BE" dirty="0" smtClean="0"/>
              <a:t>Kelchtermans</a:t>
            </a:r>
          </a:p>
          <a:p>
            <a:r>
              <a:rPr lang="nl-BE" dirty="0" err="1" smtClean="0"/>
              <a:t>InFo</a:t>
            </a:r>
            <a:r>
              <a:rPr lang="nl-BE" dirty="0" smtClean="0"/>
              <a:t>-TED Summer Academy </a:t>
            </a:r>
            <a:r>
              <a:rPr lang="nl-BE" dirty="0" err="1" smtClean="0"/>
              <a:t>July</a:t>
            </a:r>
            <a:r>
              <a:rPr lang="nl-BE" dirty="0" smtClean="0"/>
              <a:t> 2018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6173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BE" dirty="0" smtClean="0"/>
              <a:t>3.1.1.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/>
              <a:t>is </a:t>
            </a:r>
            <a:r>
              <a:rPr lang="nl-BE" dirty="0" err="1"/>
              <a:t>practice</a:t>
            </a:r>
            <a:r>
              <a:rPr lang="nl-BE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= </a:t>
            </a:r>
            <a:r>
              <a:rPr lang="nl-BE" sz="2800" dirty="0" err="1"/>
              <a:t>what</a:t>
            </a:r>
            <a:r>
              <a:rPr lang="nl-BE" sz="2800" dirty="0"/>
              <a:t> </a:t>
            </a:r>
            <a:r>
              <a:rPr lang="nl-BE" sz="2800" dirty="0" err="1"/>
              <a:t>actually</a:t>
            </a:r>
            <a:r>
              <a:rPr lang="nl-BE" sz="2800" dirty="0"/>
              <a:t> </a:t>
            </a:r>
            <a:r>
              <a:rPr lang="nl-BE" sz="2800" dirty="0" err="1"/>
              <a:t>happens</a:t>
            </a:r>
            <a:r>
              <a:rPr lang="nl-BE" sz="2800" dirty="0"/>
              <a:t> (≠ </a:t>
            </a:r>
            <a:r>
              <a:rPr lang="nl-BE" sz="2800" dirty="0" err="1"/>
              <a:t>intentions</a:t>
            </a:r>
            <a:r>
              <a:rPr lang="nl-BE" sz="2800" dirty="0"/>
              <a:t>, </a:t>
            </a:r>
            <a:r>
              <a:rPr lang="nl-BE" sz="2800" dirty="0" err="1"/>
              <a:t>plans</a:t>
            </a:r>
            <a:r>
              <a:rPr lang="nl-BE" sz="2800" dirty="0"/>
              <a:t>, goals)</a:t>
            </a:r>
          </a:p>
          <a:p>
            <a:r>
              <a:rPr lang="nl-BE" sz="2800" dirty="0" err="1"/>
              <a:t>Involves</a:t>
            </a:r>
            <a:r>
              <a:rPr lang="nl-BE" sz="2800" dirty="0"/>
              <a:t> </a:t>
            </a:r>
            <a:r>
              <a:rPr lang="nl-BE" sz="2800" dirty="0" err="1"/>
              <a:t>always</a:t>
            </a:r>
            <a:r>
              <a:rPr lang="nl-BE" sz="2800" dirty="0"/>
              <a:t>:</a:t>
            </a:r>
          </a:p>
          <a:p>
            <a:pPr lvl="1"/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behaviour</a:t>
            </a:r>
            <a:r>
              <a:rPr lang="nl-BE" dirty="0"/>
              <a:t> (</a:t>
            </a:r>
            <a:r>
              <a:rPr lang="nl-BE" dirty="0" err="1"/>
              <a:t>acting</a:t>
            </a:r>
            <a:r>
              <a:rPr lang="nl-BE" dirty="0"/>
              <a:t>)</a:t>
            </a:r>
          </a:p>
          <a:p>
            <a:pPr lvl="1"/>
            <a:r>
              <a:rPr lang="nl-BE" dirty="0" err="1"/>
              <a:t>Situated</a:t>
            </a:r>
            <a:r>
              <a:rPr lang="nl-BE" dirty="0"/>
              <a:t> in time-</a:t>
            </a:r>
            <a:r>
              <a:rPr lang="nl-BE" dirty="0" err="1"/>
              <a:t>space</a:t>
            </a:r>
            <a:r>
              <a:rPr lang="nl-BE" dirty="0"/>
              <a:t> </a:t>
            </a:r>
            <a:r>
              <a:rPr lang="nl-BE" dirty="0" smtClean="0"/>
              <a:t>context</a:t>
            </a:r>
          </a:p>
          <a:p>
            <a:pPr lvl="2"/>
            <a:r>
              <a:rPr lang="nl-BE" dirty="0" smtClean="0"/>
              <a:t>Blueprint: de-</a:t>
            </a:r>
            <a:r>
              <a:rPr lang="nl-BE" dirty="0" err="1" smtClean="0"/>
              <a:t>contextualised</a:t>
            </a:r>
            <a:r>
              <a:rPr lang="nl-BE" dirty="0" smtClean="0"/>
              <a:t> </a:t>
            </a:r>
          </a:p>
          <a:p>
            <a:pPr lvl="1"/>
            <a:r>
              <a:rPr lang="nl-BE" dirty="0" err="1" smtClean="0"/>
              <a:t>Relationship</a:t>
            </a:r>
            <a:r>
              <a:rPr lang="nl-BE" dirty="0" smtClean="0"/>
              <a:t> </a:t>
            </a:r>
            <a:r>
              <a:rPr lang="nl-BE" dirty="0"/>
              <a:t>(</a:t>
            </a:r>
            <a:r>
              <a:rPr lang="nl-BE" dirty="0" err="1"/>
              <a:t>being</a:t>
            </a:r>
            <a:r>
              <a:rPr lang="nl-BE" dirty="0"/>
              <a:t> in </a:t>
            </a:r>
            <a:r>
              <a:rPr lang="nl-BE" dirty="0" err="1"/>
              <a:t>relation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something</a:t>
            </a:r>
            <a:r>
              <a:rPr lang="nl-BE" dirty="0"/>
              <a:t>, </a:t>
            </a:r>
            <a:r>
              <a:rPr lang="nl-BE" dirty="0" err="1"/>
              <a:t>somebody</a:t>
            </a:r>
            <a:r>
              <a:rPr lang="nl-BE" dirty="0"/>
              <a:t>)</a:t>
            </a:r>
          </a:p>
          <a:p>
            <a:pPr lvl="1"/>
            <a:r>
              <a:rPr lang="nl-BE" dirty="0" smtClean="0"/>
              <a:t>Interactive </a:t>
            </a:r>
            <a:r>
              <a:rPr lang="nl-BE" dirty="0"/>
              <a:t>(</a:t>
            </a:r>
            <a:r>
              <a:rPr lang="nl-BE" dirty="0" err="1"/>
              <a:t>meaningful</a:t>
            </a:r>
            <a:r>
              <a:rPr lang="nl-BE" dirty="0"/>
              <a:t>; sense-making</a:t>
            </a:r>
            <a:r>
              <a:rPr lang="nl-BE" dirty="0" smtClean="0"/>
              <a:t>)</a:t>
            </a:r>
          </a:p>
          <a:p>
            <a:pPr lvl="2"/>
            <a:r>
              <a:rPr lang="nl-BE" dirty="0" smtClean="0"/>
              <a:t>Blueprint is </a:t>
            </a:r>
            <a:r>
              <a:rPr lang="nl-BE" dirty="0" err="1" smtClean="0"/>
              <a:t>individualistic</a:t>
            </a:r>
            <a:r>
              <a:rPr lang="nl-BE" dirty="0" smtClean="0"/>
              <a:t> (</a:t>
            </a:r>
            <a:r>
              <a:rPr lang="nl-BE" dirty="0" err="1" smtClean="0"/>
              <a:t>listing</a:t>
            </a:r>
            <a:r>
              <a:rPr lang="nl-BE" dirty="0" smtClean="0"/>
              <a:t> </a:t>
            </a:r>
            <a:r>
              <a:rPr lang="nl-BE" dirty="0" err="1" smtClean="0"/>
              <a:t>individual</a:t>
            </a:r>
            <a:r>
              <a:rPr lang="nl-BE" dirty="0" smtClean="0"/>
              <a:t> </a:t>
            </a:r>
            <a:r>
              <a:rPr lang="nl-BE" dirty="0" err="1" smtClean="0"/>
              <a:t>characteristics</a:t>
            </a:r>
            <a:r>
              <a:rPr lang="nl-BE" dirty="0" smtClean="0"/>
              <a:t>)</a:t>
            </a:r>
            <a:endParaRPr lang="nl-BE" dirty="0"/>
          </a:p>
          <a:p>
            <a:pPr lvl="1"/>
            <a:r>
              <a:rPr lang="nl-BE" dirty="0" err="1"/>
              <a:t>Purposeful</a:t>
            </a:r>
            <a:r>
              <a:rPr lang="nl-BE" dirty="0"/>
              <a:t> and </a:t>
            </a:r>
            <a:r>
              <a:rPr lang="nl-BE" dirty="0" err="1" smtClean="0"/>
              <a:t>intentional</a:t>
            </a:r>
            <a:r>
              <a:rPr lang="nl-BE" dirty="0" smtClean="0"/>
              <a:t> (</a:t>
            </a:r>
            <a:r>
              <a:rPr lang="nl-BE" dirty="0" err="1" smtClean="0"/>
              <a:t>value-based</a:t>
            </a:r>
            <a:r>
              <a:rPr lang="nl-BE" dirty="0" smtClean="0"/>
              <a:t> </a:t>
            </a:r>
            <a:r>
              <a:rPr lang="nl-BE" dirty="0" err="1" smtClean="0"/>
              <a:t>choices</a:t>
            </a:r>
            <a:r>
              <a:rPr lang="nl-BE" dirty="0" smtClean="0"/>
              <a:t>)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05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judgement</a:t>
            </a:r>
            <a:r>
              <a:rPr lang="nl-BE" dirty="0"/>
              <a:t> and commitment (</a:t>
            </a:r>
            <a:r>
              <a:rPr lang="nl-BE" dirty="0" err="1"/>
              <a:t>Biesta</a:t>
            </a:r>
            <a:r>
              <a:rPr lang="nl-BE" dirty="0"/>
              <a:t>, 2013</a:t>
            </a:r>
            <a:r>
              <a:rPr lang="nl-BE" dirty="0" smtClean="0"/>
              <a:t>)</a:t>
            </a:r>
          </a:p>
          <a:p>
            <a:pPr lvl="2"/>
            <a:r>
              <a:rPr lang="nl-BE" sz="2400" dirty="0" err="1" smtClean="0"/>
              <a:t>Ethical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moral</a:t>
            </a:r>
            <a:r>
              <a:rPr lang="nl-BE" sz="2400" dirty="0" smtClean="0"/>
              <a:t> </a:t>
            </a:r>
            <a:r>
              <a:rPr lang="nl-BE" sz="2400" dirty="0" err="1" smtClean="0"/>
              <a:t>dimension</a:t>
            </a:r>
            <a:r>
              <a:rPr lang="nl-BE" sz="2400" dirty="0" smtClean="0"/>
              <a:t> in professional development/</a:t>
            </a:r>
            <a:r>
              <a:rPr lang="nl-BE" sz="2400" dirty="0" err="1" smtClean="0"/>
              <a:t>practice</a:t>
            </a:r>
            <a:endParaRPr lang="nl-BE" sz="2400" dirty="0" smtClean="0"/>
          </a:p>
          <a:p>
            <a:pPr marL="720000" lvl="2" indent="0">
              <a:buNone/>
            </a:pPr>
            <a:r>
              <a:rPr lang="nl-BE" sz="2400" dirty="0" smtClean="0"/>
              <a:t>	</a:t>
            </a:r>
            <a:endParaRPr lang="nl-BE" sz="2400" dirty="0"/>
          </a:p>
          <a:p>
            <a:pPr lvl="1"/>
            <a:r>
              <a:rPr lang="nl-BE" dirty="0" err="1"/>
              <a:t>Unpredictable</a:t>
            </a:r>
            <a:r>
              <a:rPr lang="nl-BE" dirty="0"/>
              <a:t>: “</a:t>
            </a:r>
            <a:r>
              <a:rPr lang="nl-BE" dirty="0" err="1"/>
              <a:t>there</a:t>
            </a:r>
            <a:r>
              <a:rPr lang="nl-BE" dirty="0"/>
              <a:t> is </a:t>
            </a:r>
            <a:r>
              <a:rPr lang="nl-BE" dirty="0" err="1"/>
              <a:t>always</a:t>
            </a:r>
            <a:r>
              <a:rPr lang="nl-BE" dirty="0"/>
              <a:t> happening at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same</a:t>
            </a:r>
            <a:r>
              <a:rPr lang="nl-BE" dirty="0"/>
              <a:t> time </a:t>
            </a:r>
            <a:r>
              <a:rPr lang="nl-BE" dirty="0" err="1"/>
              <a:t>both</a:t>
            </a:r>
            <a:r>
              <a:rPr lang="nl-BE" dirty="0"/>
              <a:t> more and </a:t>
            </a:r>
            <a:r>
              <a:rPr lang="nl-BE" dirty="0" err="1"/>
              <a:t>less</a:t>
            </a:r>
            <a:r>
              <a:rPr lang="nl-BE" dirty="0"/>
              <a:t> </a:t>
            </a:r>
            <a:r>
              <a:rPr lang="nl-BE" dirty="0" err="1"/>
              <a:t>than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we </a:t>
            </a:r>
            <a:r>
              <a:rPr lang="nl-BE" dirty="0" err="1"/>
              <a:t>planned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” (Kelchtermans, 2009)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83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3.1.2. </a:t>
            </a:r>
            <a:r>
              <a:rPr lang="nl-BE" dirty="0" err="1" smtClean="0"/>
              <a:t>Practice-based</a:t>
            </a:r>
            <a:r>
              <a:rPr lang="nl-BE" dirty="0" smtClean="0"/>
              <a:t> approach: </a:t>
            </a:r>
            <a:r>
              <a:rPr lang="nl-BE" dirty="0" err="1" smtClean="0"/>
              <a:t>asking</a:t>
            </a:r>
            <a:r>
              <a:rPr lang="nl-BE" dirty="0" smtClean="0"/>
              <a:t> 3 </a:t>
            </a:r>
            <a:r>
              <a:rPr lang="nl-BE" dirty="0" err="1" smtClean="0"/>
              <a:t>questions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(s)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9998"/>
            <a:ext cx="8550472" cy="5391370"/>
          </a:xfrm>
        </p:spPr>
        <p:txBody>
          <a:bodyPr/>
          <a:lstStyle/>
          <a:p>
            <a:pPr marL="0" indent="0">
              <a:buNone/>
            </a:pPr>
            <a:r>
              <a:rPr lang="nl-BE" sz="2800" dirty="0" smtClean="0"/>
              <a:t>(in </a:t>
            </a:r>
            <a:r>
              <a:rPr lang="nl-BE" sz="2800" dirty="0" err="1" smtClean="0"/>
              <a:t>this</a:t>
            </a:r>
            <a:r>
              <a:rPr lang="nl-BE" sz="2800" dirty="0" smtClean="0"/>
              <a:t> order)</a:t>
            </a:r>
          </a:p>
          <a:p>
            <a:r>
              <a:rPr lang="nl-BE" dirty="0" err="1" smtClean="0"/>
              <a:t>Description</a:t>
            </a:r>
            <a:r>
              <a:rPr lang="nl-BE" b="1" dirty="0" smtClean="0"/>
              <a:t>: </a:t>
            </a:r>
            <a:r>
              <a:rPr lang="nl-BE" b="1" dirty="0" err="1" smtClean="0"/>
              <a:t>What</a:t>
            </a:r>
            <a:r>
              <a:rPr lang="nl-BE" b="1" dirty="0" smtClean="0"/>
              <a:t> is happening? </a:t>
            </a:r>
          </a:p>
          <a:p>
            <a:pPr lvl="1"/>
            <a:r>
              <a:rPr lang="nl-BE" dirty="0" smtClean="0"/>
              <a:t>(different </a:t>
            </a:r>
            <a:r>
              <a:rPr lang="nl-BE" dirty="0" err="1" smtClean="0"/>
              <a:t>perspectives</a:t>
            </a:r>
            <a:r>
              <a:rPr lang="nl-BE" dirty="0" smtClean="0"/>
              <a:t>; </a:t>
            </a:r>
            <a:r>
              <a:rPr lang="nl-BE" dirty="0" err="1" smtClean="0"/>
              <a:t>interactive</a:t>
            </a:r>
            <a:r>
              <a:rPr lang="nl-BE" dirty="0" smtClean="0"/>
              <a:t> and </a:t>
            </a:r>
            <a:r>
              <a:rPr lang="nl-BE" dirty="0" err="1" smtClean="0"/>
              <a:t>situated</a:t>
            </a:r>
            <a:r>
              <a:rPr lang="nl-BE" dirty="0" smtClean="0"/>
              <a:t> sense-making)</a:t>
            </a:r>
          </a:p>
          <a:p>
            <a:r>
              <a:rPr lang="nl-BE" dirty="0" err="1" smtClean="0"/>
              <a:t>Explanation</a:t>
            </a:r>
            <a:r>
              <a:rPr lang="nl-BE" b="1" dirty="0" smtClean="0"/>
              <a:t>: </a:t>
            </a:r>
            <a:r>
              <a:rPr lang="nl-BE" b="1" dirty="0" err="1" smtClean="0"/>
              <a:t>why</a:t>
            </a:r>
            <a:r>
              <a:rPr lang="nl-BE" b="1" dirty="0" smtClean="0"/>
              <a:t> are </a:t>
            </a:r>
            <a:r>
              <a:rPr lang="nl-BE" b="1" dirty="0" err="1" smtClean="0"/>
              <a:t>things</a:t>
            </a:r>
            <a:r>
              <a:rPr lang="nl-BE" b="1" dirty="0" smtClean="0"/>
              <a:t> happening </a:t>
            </a:r>
            <a:r>
              <a:rPr lang="nl-BE" b="1" dirty="0" err="1" smtClean="0"/>
              <a:t>the</a:t>
            </a:r>
            <a:r>
              <a:rPr lang="nl-BE" b="1" dirty="0" smtClean="0"/>
              <a:t> way </a:t>
            </a:r>
            <a:r>
              <a:rPr lang="nl-BE" b="1" dirty="0" err="1" smtClean="0"/>
              <a:t>they</a:t>
            </a:r>
            <a:r>
              <a:rPr lang="nl-BE" b="1" dirty="0" smtClean="0"/>
              <a:t> do?</a:t>
            </a:r>
          </a:p>
          <a:p>
            <a:pPr lvl="1"/>
            <a:r>
              <a:rPr lang="nl-BE" dirty="0" smtClean="0"/>
              <a:t>How </a:t>
            </a:r>
            <a:r>
              <a:rPr lang="nl-BE" dirty="0" err="1" smtClean="0"/>
              <a:t>can</a:t>
            </a:r>
            <a:r>
              <a:rPr lang="nl-BE" dirty="0" smtClean="0"/>
              <a:t> we </a:t>
            </a:r>
            <a:r>
              <a:rPr lang="nl-BE" dirty="0" err="1" smtClean="0"/>
              <a:t>explain</a:t>
            </a:r>
            <a:r>
              <a:rPr lang="nl-BE" dirty="0" smtClean="0"/>
              <a:t> </a:t>
            </a:r>
            <a:r>
              <a:rPr lang="nl-BE" dirty="0" err="1" smtClean="0"/>
              <a:t>what</a:t>
            </a:r>
            <a:r>
              <a:rPr lang="nl-BE" dirty="0" smtClean="0"/>
              <a:t> is happening?</a:t>
            </a:r>
          </a:p>
          <a:p>
            <a:pPr lvl="1"/>
            <a:r>
              <a:rPr lang="nl-BE" dirty="0" err="1" smtClean="0"/>
              <a:t>What</a:t>
            </a:r>
            <a:r>
              <a:rPr lang="nl-BE" dirty="0" smtClean="0"/>
              <a:t> is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explanation</a:t>
            </a:r>
            <a:r>
              <a:rPr lang="nl-BE" dirty="0" smtClean="0"/>
              <a:t> </a:t>
            </a:r>
            <a:r>
              <a:rPr lang="nl-BE" dirty="0" err="1" smtClean="0"/>
              <a:t>based</a:t>
            </a:r>
            <a:r>
              <a:rPr lang="nl-BE" dirty="0" smtClean="0"/>
              <a:t> on?</a:t>
            </a:r>
          </a:p>
          <a:p>
            <a:pPr marL="359637" lvl="1" indent="0">
              <a:buNone/>
            </a:pPr>
            <a:endParaRPr lang="nl-BE" dirty="0" smtClean="0"/>
          </a:p>
          <a:p>
            <a:r>
              <a:rPr lang="nl-BE" dirty="0" smtClean="0"/>
              <a:t>Evaluation/</a:t>
            </a:r>
            <a:r>
              <a:rPr lang="nl-BE" dirty="0" err="1" smtClean="0"/>
              <a:t>Appreciation</a:t>
            </a:r>
            <a:r>
              <a:rPr lang="nl-BE" b="1" dirty="0" smtClean="0"/>
              <a:t>: </a:t>
            </a:r>
            <a:r>
              <a:rPr lang="nl-BE" b="1" dirty="0" err="1" smtClean="0"/>
              <a:t>how</a:t>
            </a:r>
            <a:r>
              <a:rPr lang="nl-BE" b="1" dirty="0" smtClean="0"/>
              <a:t> do we </a:t>
            </a:r>
            <a:r>
              <a:rPr lang="nl-BE" b="1" dirty="0" err="1" smtClean="0"/>
              <a:t>value</a:t>
            </a:r>
            <a:r>
              <a:rPr lang="nl-BE" b="1" dirty="0" smtClean="0"/>
              <a:t> </a:t>
            </a:r>
            <a:r>
              <a:rPr lang="nl-BE" b="1" dirty="0" err="1" smtClean="0"/>
              <a:t>it</a:t>
            </a:r>
            <a:r>
              <a:rPr lang="nl-BE" b="1" dirty="0" smtClean="0"/>
              <a:t>?</a:t>
            </a:r>
          </a:p>
          <a:p>
            <a:pPr lvl="1"/>
            <a:r>
              <a:rPr lang="nl-BE" dirty="0" err="1" smtClean="0"/>
              <a:t>Deep</a:t>
            </a:r>
            <a:r>
              <a:rPr lang="nl-BE" dirty="0" smtClean="0"/>
              <a:t> </a:t>
            </a:r>
            <a:r>
              <a:rPr lang="nl-BE" dirty="0" err="1" smtClean="0"/>
              <a:t>reflection</a:t>
            </a:r>
            <a:r>
              <a:rPr lang="nl-BE" dirty="0" smtClean="0"/>
              <a:t>: making explicit </a:t>
            </a:r>
            <a:r>
              <a:rPr lang="nl-BE" dirty="0" err="1" smtClean="0"/>
              <a:t>normative</a:t>
            </a:r>
            <a:r>
              <a:rPr lang="nl-BE" dirty="0" smtClean="0"/>
              <a:t> </a:t>
            </a:r>
            <a:r>
              <a:rPr lang="nl-BE" dirty="0" err="1" smtClean="0"/>
              <a:t>choices</a:t>
            </a:r>
            <a:r>
              <a:rPr lang="nl-BE" dirty="0" smtClean="0"/>
              <a:t>/stances </a:t>
            </a:r>
          </a:p>
          <a:p>
            <a:pPr lvl="1"/>
            <a:r>
              <a:rPr lang="nl-BE" dirty="0" err="1" smtClean="0"/>
              <a:t>Difficult</a:t>
            </a:r>
            <a:r>
              <a:rPr lang="nl-BE" dirty="0" smtClean="0"/>
              <a:t>! (</a:t>
            </a:r>
            <a:r>
              <a:rPr lang="nl-BE" dirty="0" err="1" smtClean="0"/>
              <a:t>emotionally</a:t>
            </a:r>
            <a:r>
              <a:rPr lang="nl-BE" dirty="0" smtClean="0"/>
              <a:t>, </a:t>
            </a:r>
            <a:r>
              <a:rPr lang="nl-BE" dirty="0" err="1" smtClean="0"/>
              <a:t>intellectually</a:t>
            </a:r>
            <a:r>
              <a:rPr lang="nl-BE" dirty="0" smtClean="0"/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70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3.1.3. </a:t>
            </a:r>
            <a:r>
              <a:rPr lang="nl-BE" dirty="0" err="1" smtClean="0"/>
              <a:t>Who</a:t>
            </a:r>
            <a:r>
              <a:rPr lang="nl-BE" dirty="0" smtClean="0"/>
              <a:t> I </a:t>
            </a:r>
            <a:r>
              <a:rPr lang="nl-BE" dirty="0" err="1" smtClean="0"/>
              <a:t>am</a:t>
            </a:r>
            <a:r>
              <a:rPr lang="nl-BE" dirty="0" smtClean="0"/>
              <a:t> in </a:t>
            </a:r>
            <a:r>
              <a:rPr lang="nl-BE" dirty="0" err="1" smtClean="0"/>
              <a:t>how</a:t>
            </a:r>
            <a:r>
              <a:rPr lang="nl-BE" dirty="0" smtClean="0"/>
              <a:t> I </a:t>
            </a:r>
            <a:r>
              <a:rPr lang="nl-BE" dirty="0" err="1" smtClean="0"/>
              <a:t>teach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743297"/>
          </a:xfrm>
        </p:spPr>
        <p:txBody>
          <a:bodyPr/>
          <a:lstStyle/>
          <a:p>
            <a:pPr lvl="0"/>
            <a:r>
              <a:rPr lang="nl-BE" dirty="0"/>
              <a:t>Teacher </a:t>
            </a:r>
            <a:r>
              <a:rPr lang="nl-BE" dirty="0" err="1"/>
              <a:t>educators</a:t>
            </a:r>
            <a:r>
              <a:rPr lang="nl-BE" dirty="0"/>
              <a:t> </a:t>
            </a:r>
            <a:r>
              <a:rPr lang="nl-BE" b="1" dirty="0" err="1" smtClean="0"/>
              <a:t>enact</a:t>
            </a:r>
            <a:r>
              <a:rPr lang="nl-BE" b="1" dirty="0" smtClean="0"/>
              <a:t> </a:t>
            </a:r>
            <a:r>
              <a:rPr lang="nl-BE" b="1" dirty="0" err="1" smtClean="0"/>
              <a:t>and</a:t>
            </a:r>
            <a:r>
              <a:rPr lang="nl-BE" b="1" dirty="0" smtClean="0"/>
              <a:t> “</a:t>
            </a:r>
            <a:r>
              <a:rPr lang="nl-BE" b="1" dirty="0" err="1" smtClean="0"/>
              <a:t>incarnate</a:t>
            </a:r>
            <a:r>
              <a:rPr lang="nl-BE" b="1" dirty="0" smtClean="0"/>
              <a:t>”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profession</a:t>
            </a:r>
            <a:r>
              <a:rPr lang="nl-BE" dirty="0"/>
              <a:t>: “</a:t>
            </a:r>
            <a:r>
              <a:rPr lang="nl-BE" dirty="0" err="1"/>
              <a:t>who</a:t>
            </a:r>
            <a:r>
              <a:rPr lang="nl-BE" dirty="0"/>
              <a:t> I </a:t>
            </a:r>
            <a:r>
              <a:rPr lang="nl-BE" dirty="0" err="1"/>
              <a:t>am</a:t>
            </a:r>
            <a:r>
              <a:rPr lang="nl-BE" dirty="0"/>
              <a:t> in </a:t>
            </a:r>
            <a:r>
              <a:rPr lang="nl-BE" dirty="0" err="1"/>
              <a:t>how</a:t>
            </a:r>
            <a:r>
              <a:rPr lang="nl-BE" dirty="0"/>
              <a:t> I </a:t>
            </a:r>
            <a:r>
              <a:rPr lang="nl-BE" dirty="0" err="1"/>
              <a:t>teach</a:t>
            </a:r>
            <a:r>
              <a:rPr lang="nl-BE" dirty="0"/>
              <a:t>”:</a:t>
            </a:r>
          </a:p>
          <a:p>
            <a:pPr lvl="1"/>
            <a:r>
              <a:rPr lang="nl-BE" dirty="0"/>
              <a:t>Beyond “</a:t>
            </a:r>
            <a:r>
              <a:rPr lang="nl-BE" dirty="0" err="1"/>
              <a:t>how</a:t>
            </a:r>
            <a:r>
              <a:rPr lang="nl-BE" dirty="0"/>
              <a:t> I </a:t>
            </a:r>
            <a:r>
              <a:rPr lang="nl-BE" dirty="0" err="1"/>
              <a:t>teach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message</a:t>
            </a:r>
            <a:r>
              <a:rPr lang="nl-BE" dirty="0"/>
              <a:t>” (Russell, 1997)</a:t>
            </a:r>
          </a:p>
          <a:p>
            <a:pPr lvl="1"/>
            <a:r>
              <a:rPr lang="nl-BE" dirty="0"/>
              <a:t>Teacher </a:t>
            </a:r>
            <a:r>
              <a:rPr lang="nl-BE" dirty="0" err="1"/>
              <a:t>educators</a:t>
            </a:r>
            <a:r>
              <a:rPr lang="nl-BE" dirty="0"/>
              <a:t> </a:t>
            </a:r>
            <a:r>
              <a:rPr lang="nl-BE" dirty="0" err="1"/>
              <a:t>bring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practice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PD!</a:t>
            </a:r>
          </a:p>
          <a:p>
            <a:r>
              <a:rPr lang="nl-BE" dirty="0"/>
              <a:t>My </a:t>
            </a:r>
            <a:r>
              <a:rPr lang="nl-BE" dirty="0" err="1"/>
              <a:t>practice</a:t>
            </a:r>
            <a:r>
              <a:rPr lang="nl-BE" dirty="0"/>
              <a:t> </a:t>
            </a:r>
            <a:r>
              <a:rPr lang="nl-BE" dirty="0" err="1"/>
              <a:t>reveals</a:t>
            </a:r>
            <a:r>
              <a:rPr lang="nl-BE" dirty="0"/>
              <a:t> </a:t>
            </a:r>
            <a:r>
              <a:rPr lang="nl-BE" dirty="0" err="1" smtClean="0"/>
              <a:t>my</a:t>
            </a:r>
            <a:r>
              <a:rPr lang="nl-BE" dirty="0" smtClean="0"/>
              <a:t> sense of “</a:t>
            </a:r>
            <a:r>
              <a:rPr lang="nl-BE" dirty="0" err="1" smtClean="0"/>
              <a:t>identity</a:t>
            </a:r>
            <a:r>
              <a:rPr lang="nl-BE" dirty="0" smtClean="0"/>
              <a:t>” as a teacher </a:t>
            </a:r>
            <a:r>
              <a:rPr lang="nl-BE" dirty="0" err="1" smtClean="0"/>
              <a:t>educator</a:t>
            </a:r>
            <a:r>
              <a:rPr lang="nl-BE" dirty="0" smtClean="0"/>
              <a:t>: in </a:t>
            </a:r>
            <a:r>
              <a:rPr lang="nl-BE" dirty="0" err="1" smtClean="0"/>
              <a:t>my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 “</a:t>
            </a:r>
            <a:r>
              <a:rPr lang="nl-BE" dirty="0" err="1" smtClean="0"/>
              <a:t>emerges</a:t>
            </a:r>
            <a:r>
              <a:rPr lang="nl-BE" dirty="0" smtClean="0"/>
              <a:t>” </a:t>
            </a:r>
            <a:r>
              <a:rPr lang="nl-BE" dirty="0" err="1" smtClean="0"/>
              <a:t>my</a:t>
            </a:r>
            <a:r>
              <a:rPr lang="nl-BE" dirty="0" smtClean="0"/>
              <a:t> </a:t>
            </a:r>
            <a:r>
              <a:rPr lang="nl-BE" b="1" dirty="0" smtClean="0"/>
              <a:t>“</a:t>
            </a:r>
            <a:r>
              <a:rPr lang="nl-BE" b="1" dirty="0"/>
              <a:t>professional </a:t>
            </a:r>
            <a:r>
              <a:rPr lang="nl-BE" b="1" dirty="0" err="1"/>
              <a:t>self-understanding</a:t>
            </a:r>
            <a:r>
              <a:rPr lang="nl-BE" b="1" dirty="0"/>
              <a:t>”</a:t>
            </a:r>
            <a:r>
              <a:rPr lang="nl-BE" dirty="0"/>
              <a:t> (Kelchtermans, 2009</a:t>
            </a:r>
            <a:r>
              <a:rPr lang="nl-BE" dirty="0" smtClean="0"/>
              <a:t>), </a:t>
            </a:r>
            <a:r>
              <a:rPr lang="nl-BE" dirty="0" err="1" smtClean="0"/>
              <a:t>my</a:t>
            </a:r>
            <a:r>
              <a:rPr lang="nl-BE" dirty="0" smtClean="0"/>
              <a:t> </a:t>
            </a:r>
            <a:r>
              <a:rPr lang="nl-BE" dirty="0" err="1" smtClean="0"/>
              <a:t>understanding</a:t>
            </a:r>
            <a:r>
              <a:rPr lang="nl-BE" dirty="0" smtClean="0"/>
              <a:t> of </a:t>
            </a:r>
            <a:r>
              <a:rPr lang="nl-BE" dirty="0" err="1" smtClean="0"/>
              <a:t>myself</a:t>
            </a:r>
            <a:r>
              <a:rPr lang="nl-BE" dirty="0" smtClean="0"/>
              <a:t> as </a:t>
            </a:r>
            <a:r>
              <a:rPr lang="nl-BE" dirty="0"/>
              <a:t>a teacher </a:t>
            </a:r>
            <a:r>
              <a:rPr lang="nl-BE" dirty="0" err="1"/>
              <a:t>educator</a:t>
            </a:r>
            <a:r>
              <a:rPr lang="nl-BE" dirty="0"/>
              <a:t> “</a:t>
            </a:r>
            <a:r>
              <a:rPr lang="nl-BE" dirty="0" err="1"/>
              <a:t>emerges</a:t>
            </a:r>
            <a:r>
              <a:rPr lang="nl-BE" dirty="0"/>
              <a:t>” in </a:t>
            </a:r>
            <a:r>
              <a:rPr lang="nl-BE" dirty="0" err="1"/>
              <a:t>my</a:t>
            </a:r>
            <a:r>
              <a:rPr lang="nl-BE" dirty="0"/>
              <a:t> </a:t>
            </a:r>
            <a:r>
              <a:rPr lang="nl-BE" dirty="0" err="1"/>
              <a:t>practice</a:t>
            </a:r>
            <a:endParaRPr lang="nl-BE" dirty="0"/>
          </a:p>
          <a:p>
            <a:pPr lvl="1"/>
            <a:r>
              <a:rPr lang="nl-BE" dirty="0" err="1"/>
              <a:t>Including</a:t>
            </a:r>
            <a:r>
              <a:rPr lang="nl-BE" dirty="0"/>
              <a:t> </a:t>
            </a:r>
            <a:r>
              <a:rPr lang="nl-BE" dirty="0" err="1"/>
              <a:t>my</a:t>
            </a:r>
            <a:r>
              <a:rPr lang="nl-BE" dirty="0"/>
              <a:t> </a:t>
            </a:r>
            <a:r>
              <a:rPr lang="nl-BE" b="1" i="1" dirty="0" err="1"/>
              <a:t>normative</a:t>
            </a:r>
            <a:r>
              <a:rPr lang="nl-BE" b="1" i="1" dirty="0"/>
              <a:t> </a:t>
            </a:r>
            <a:r>
              <a:rPr lang="nl-BE" b="1" i="1" dirty="0" err="1"/>
              <a:t>beliefs</a:t>
            </a:r>
            <a:r>
              <a:rPr lang="nl-BE" dirty="0"/>
              <a:t> on “</a:t>
            </a:r>
            <a:r>
              <a:rPr lang="nl-BE" dirty="0" err="1"/>
              <a:t>good</a:t>
            </a:r>
            <a:r>
              <a:rPr lang="nl-BE" dirty="0"/>
              <a:t> (teacher) </a:t>
            </a:r>
            <a:r>
              <a:rPr lang="nl-BE" dirty="0" err="1"/>
              <a:t>education</a:t>
            </a:r>
            <a:r>
              <a:rPr lang="nl-BE" dirty="0"/>
              <a:t>”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>
                <a:sym typeface="Wingdings" panose="05000000000000000000" pitchFamily="2" charset="2"/>
              </a:rPr>
              <a:t>need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for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judgement</a:t>
            </a:r>
            <a:endParaRPr lang="nl-BE" dirty="0"/>
          </a:p>
          <a:p>
            <a:pPr lvl="1"/>
            <a:r>
              <a:rPr lang="nl-BE" dirty="0"/>
              <a:t>“</a:t>
            </a:r>
            <a:r>
              <a:rPr lang="nl-BE" dirty="0" err="1"/>
              <a:t>self</a:t>
            </a:r>
            <a:r>
              <a:rPr lang="nl-BE" dirty="0"/>
              <a:t>” = </a:t>
            </a:r>
            <a:r>
              <a:rPr lang="nl-BE" dirty="0" err="1"/>
              <a:t>always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understood</a:t>
            </a:r>
            <a:r>
              <a:rPr lang="nl-BE" dirty="0"/>
              <a:t> </a:t>
            </a:r>
            <a:r>
              <a:rPr lang="nl-BE" dirty="0" smtClean="0"/>
              <a:t>as “</a:t>
            </a:r>
            <a:r>
              <a:rPr lang="nl-BE" b="1" dirty="0" smtClean="0"/>
              <a:t>in </a:t>
            </a:r>
            <a:r>
              <a:rPr lang="nl-BE" b="1" dirty="0" err="1"/>
              <a:t>relation</a:t>
            </a:r>
            <a:r>
              <a:rPr lang="nl-BE" b="1" dirty="0"/>
              <a:t> </a:t>
            </a:r>
            <a:r>
              <a:rPr lang="nl-BE" b="1" dirty="0" err="1"/>
              <a:t>to</a:t>
            </a:r>
            <a:r>
              <a:rPr lang="nl-BE" b="1" dirty="0"/>
              <a:t> </a:t>
            </a:r>
            <a:r>
              <a:rPr lang="nl-BE" b="1" dirty="0" err="1" smtClean="0"/>
              <a:t>others</a:t>
            </a:r>
            <a:r>
              <a:rPr lang="nl-BE" b="1" dirty="0" smtClean="0"/>
              <a:t>”</a:t>
            </a:r>
            <a:endParaRPr lang="nl-BE" b="1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90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In </a:t>
            </a:r>
            <a:r>
              <a:rPr lang="nl-BE" dirty="0" err="1" smtClean="0">
                <a:solidFill>
                  <a:srgbClr val="00B050"/>
                </a:solidFill>
              </a:rPr>
              <a:t>our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practice</a:t>
            </a:r>
            <a:r>
              <a:rPr lang="nl-BE" dirty="0" smtClean="0">
                <a:solidFill>
                  <a:srgbClr val="00B050"/>
                </a:solidFill>
              </a:rPr>
              <a:t> of Teacher </a:t>
            </a:r>
            <a:r>
              <a:rPr lang="nl-BE" dirty="0" err="1" smtClean="0">
                <a:solidFill>
                  <a:srgbClr val="00B050"/>
                </a:solidFill>
              </a:rPr>
              <a:t>Educator</a:t>
            </a:r>
            <a:r>
              <a:rPr lang="nl-BE" dirty="0" smtClean="0">
                <a:solidFill>
                  <a:srgbClr val="00B050"/>
                </a:solidFill>
              </a:rPr>
              <a:t> Development …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Participants</a:t>
            </a:r>
            <a:r>
              <a:rPr lang="nl-BE" dirty="0" smtClean="0"/>
              <a:t> </a:t>
            </a:r>
            <a:r>
              <a:rPr lang="nl-BE" dirty="0" err="1" smtClean="0"/>
              <a:t>were</a:t>
            </a:r>
            <a:r>
              <a:rPr lang="nl-BE" dirty="0" smtClean="0"/>
              <a:t> </a:t>
            </a:r>
            <a:r>
              <a:rPr lang="nl-BE" dirty="0" err="1" smtClean="0"/>
              <a:t>invited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start </a:t>
            </a:r>
            <a:r>
              <a:rPr lang="nl-BE" dirty="0" err="1" smtClean="0"/>
              <a:t>to</a:t>
            </a:r>
            <a:r>
              <a:rPr lang="nl-BE" dirty="0" smtClean="0"/>
              <a:t> chose a </a:t>
            </a:r>
            <a:r>
              <a:rPr lang="nl-BE" b="1" dirty="0" smtClean="0"/>
              <a:t>“red thread – case” </a:t>
            </a:r>
            <a:r>
              <a:rPr lang="nl-BE" dirty="0" smtClean="0"/>
              <a:t>of </a:t>
            </a:r>
            <a:r>
              <a:rPr lang="nl-BE" dirty="0" err="1" smtClean="0"/>
              <a:t>their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/>
              <a:t>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theory-practice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confrontation</a:t>
            </a:r>
            <a:endParaRPr lang="nl-BE" dirty="0" smtClean="0">
              <a:sym typeface="Wingdings" panose="05000000000000000000" pitchFamily="2" charset="2"/>
            </a:endParaRPr>
          </a:p>
          <a:p>
            <a:r>
              <a:rPr lang="nl-BE" dirty="0" err="1" smtClean="0">
                <a:sym typeface="Wingdings" panose="05000000000000000000" pitchFamily="2" charset="2"/>
              </a:rPr>
              <a:t>Fixed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ym typeface="Wingdings" panose="05000000000000000000" pitchFamily="2" charset="2"/>
              </a:rPr>
              <a:t>table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ym typeface="Wingdings" panose="05000000000000000000" pitchFamily="2" charset="2"/>
              </a:rPr>
              <a:t>groups</a:t>
            </a:r>
            <a:r>
              <a:rPr lang="nl-BE" dirty="0" smtClean="0">
                <a:sym typeface="Wingdings" panose="05000000000000000000" pitchFamily="2" charset="2"/>
              </a:rPr>
              <a:t>: </a:t>
            </a:r>
            <a:r>
              <a:rPr lang="nl-BE" dirty="0" err="1" smtClean="0">
                <a:sym typeface="Wingdings" panose="05000000000000000000" pitchFamily="2" charset="2"/>
              </a:rPr>
              <a:t>preset</a:t>
            </a:r>
            <a:r>
              <a:rPr lang="nl-BE" dirty="0" smtClean="0">
                <a:sym typeface="Wingdings" panose="05000000000000000000" pitchFamily="2" charset="2"/>
              </a:rPr>
              <a:t>, “</a:t>
            </a:r>
            <a:r>
              <a:rPr lang="nl-BE" dirty="0" err="1" smtClean="0">
                <a:sym typeface="Wingdings" panose="05000000000000000000" pitchFamily="2" charset="2"/>
              </a:rPr>
              <a:t>imposed</a:t>
            </a:r>
            <a:r>
              <a:rPr lang="nl-BE" dirty="0" smtClean="0">
                <a:sym typeface="Wingdings" panose="05000000000000000000" pitchFamily="2" charset="2"/>
              </a:rPr>
              <a:t>”; constant </a:t>
            </a:r>
            <a:r>
              <a:rPr lang="nl-BE" dirty="0" err="1" smtClean="0">
                <a:sym typeface="Wingdings" panose="05000000000000000000" pitchFamily="2" charset="2"/>
              </a:rPr>
              <a:t>throughout</a:t>
            </a:r>
            <a:r>
              <a:rPr lang="nl-BE" dirty="0" smtClean="0">
                <a:sym typeface="Wingdings" panose="05000000000000000000" pitchFamily="2" charset="2"/>
              </a:rPr>
              <a:t> course, members </a:t>
            </a:r>
            <a:r>
              <a:rPr lang="nl-BE" dirty="0" err="1" smtClean="0">
                <a:sym typeface="Wingdings" panose="05000000000000000000" pitchFamily="2" charset="2"/>
              </a:rPr>
              <a:t>from</a:t>
            </a:r>
            <a:r>
              <a:rPr lang="nl-BE" dirty="0" smtClean="0">
                <a:sym typeface="Wingdings" panose="05000000000000000000" pitchFamily="2" charset="2"/>
              </a:rPr>
              <a:t> different </a:t>
            </a:r>
            <a:r>
              <a:rPr lang="nl-BE" dirty="0" err="1" smtClean="0">
                <a:sym typeface="Wingdings" panose="05000000000000000000" pitchFamily="2" charset="2"/>
              </a:rPr>
              <a:t>institutes</a:t>
            </a:r>
            <a:endParaRPr lang="nl-BE" dirty="0" smtClean="0">
              <a:sym typeface="Wingdings" panose="05000000000000000000" pitchFamily="2" charset="2"/>
            </a:endParaRPr>
          </a:p>
          <a:p>
            <a:r>
              <a:rPr lang="nl-BE" b="1" dirty="0" smtClean="0">
                <a:sym typeface="Wingdings" panose="05000000000000000000" pitchFamily="2" charset="2"/>
              </a:rPr>
              <a:t>Assessment</a:t>
            </a:r>
            <a:r>
              <a:rPr lang="nl-BE" dirty="0" smtClean="0">
                <a:sym typeface="Wingdings" panose="05000000000000000000" pitchFamily="2" charset="2"/>
              </a:rPr>
              <a:t> = </a:t>
            </a:r>
            <a:r>
              <a:rPr lang="nl-BE" dirty="0" err="1" smtClean="0">
                <a:sym typeface="Wingdings" panose="05000000000000000000" pitchFamily="2" charset="2"/>
              </a:rPr>
              <a:t>revisiting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practice</a:t>
            </a:r>
            <a:r>
              <a:rPr lang="nl-BE" dirty="0" smtClean="0">
                <a:sym typeface="Wingdings" panose="05000000000000000000" pitchFamily="2" charset="2"/>
              </a:rPr>
              <a:t> case  presenting as “</a:t>
            </a:r>
            <a:r>
              <a:rPr lang="nl-BE" dirty="0" err="1" smtClean="0">
                <a:sym typeface="Wingdings" panose="05000000000000000000" pitchFamily="2" charset="2"/>
              </a:rPr>
              <a:t>good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example</a:t>
            </a:r>
            <a:r>
              <a:rPr lang="nl-BE" dirty="0" smtClean="0">
                <a:sym typeface="Wingdings" panose="05000000000000000000" pitchFamily="2" charset="2"/>
              </a:rPr>
              <a:t> of </a:t>
            </a:r>
            <a:r>
              <a:rPr lang="nl-BE" dirty="0" err="1" smtClean="0">
                <a:sym typeface="Wingdings" panose="05000000000000000000" pitchFamily="2" charset="2"/>
              </a:rPr>
              <a:t>practice</a:t>
            </a:r>
            <a:r>
              <a:rPr lang="nl-BE" dirty="0" smtClean="0">
                <a:sym typeface="Wingdings" panose="05000000000000000000" pitchFamily="2" charset="2"/>
              </a:rPr>
              <a:t>”, </a:t>
            </a:r>
            <a:r>
              <a:rPr lang="nl-BE" dirty="0" err="1" smtClean="0">
                <a:sym typeface="Wingdings" panose="05000000000000000000" pitchFamily="2" charset="2"/>
              </a:rPr>
              <a:t>using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theoretical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concepts</a:t>
            </a:r>
            <a:r>
              <a:rPr lang="nl-BE" dirty="0" smtClean="0">
                <a:sym typeface="Wingdings" panose="05000000000000000000" pitchFamily="2" charset="2"/>
              </a:rPr>
              <a:t>/</a:t>
            </a:r>
            <a:r>
              <a:rPr lang="nl-BE" dirty="0" err="1" smtClean="0">
                <a:sym typeface="Wingdings" panose="05000000000000000000" pitchFamily="2" charset="2"/>
              </a:rPr>
              <a:t>models</a:t>
            </a:r>
            <a:r>
              <a:rPr lang="nl-BE" dirty="0" smtClean="0">
                <a:sym typeface="Wingdings" panose="05000000000000000000" pitchFamily="2" charset="2"/>
              </a:rPr>
              <a:t> as tools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provide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insight</a:t>
            </a:r>
            <a:r>
              <a:rPr lang="nl-BE" dirty="0" smtClean="0">
                <a:sym typeface="Wingdings" panose="05000000000000000000" pitchFamily="2" charset="2"/>
              </a:rPr>
              <a:t> in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practice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40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3.2. “</a:t>
            </a:r>
            <a:r>
              <a:rPr lang="nl-BE" dirty="0" err="1" smtClean="0"/>
              <a:t>Zipping</a:t>
            </a:r>
            <a:r>
              <a:rPr lang="nl-BE" dirty="0" smtClean="0"/>
              <a:t>” as professional </a:t>
            </a:r>
            <a:r>
              <a:rPr lang="nl-BE" dirty="0" err="1" smtClean="0"/>
              <a:t>learning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(</a:t>
            </a:r>
            <a:r>
              <a:rPr lang="nl-BE" sz="1800" i="1" dirty="0" err="1" smtClean="0"/>
              <a:t>see</a:t>
            </a:r>
            <a:r>
              <a:rPr lang="nl-BE" sz="1800" i="1" dirty="0" smtClean="0"/>
              <a:t> Blog on </a:t>
            </a:r>
            <a:r>
              <a:rPr lang="nl-BE" sz="1800" i="1" dirty="0" err="1" smtClean="0"/>
              <a:t>InFo</a:t>
            </a:r>
            <a:r>
              <a:rPr lang="nl-BE" sz="1800" i="1" dirty="0" smtClean="0"/>
              <a:t>-TED Blogs website</a:t>
            </a:r>
            <a:r>
              <a:rPr lang="nl-BE" dirty="0" smtClean="0"/>
              <a:t>)</a:t>
            </a:r>
          </a:p>
          <a:p>
            <a:r>
              <a:rPr lang="nl-BE" dirty="0" err="1" smtClean="0"/>
              <a:t>Requires</a:t>
            </a:r>
            <a:r>
              <a:rPr lang="nl-BE" dirty="0" smtClean="0"/>
              <a:t> </a:t>
            </a:r>
            <a:r>
              <a:rPr lang="nl-BE" b="1" dirty="0" err="1" smtClean="0"/>
              <a:t>two</a:t>
            </a:r>
            <a:r>
              <a:rPr lang="nl-BE" b="1" dirty="0" smtClean="0"/>
              <a:t> different </a:t>
            </a:r>
            <a:r>
              <a:rPr lang="nl-BE" b="1" dirty="0" err="1" smtClean="0"/>
              <a:t>elements</a:t>
            </a:r>
            <a:r>
              <a:rPr lang="nl-BE" b="1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brought</a:t>
            </a:r>
            <a:r>
              <a:rPr lang="nl-BE" dirty="0" smtClean="0"/>
              <a:t> </a:t>
            </a:r>
            <a:r>
              <a:rPr lang="nl-BE" dirty="0" err="1" smtClean="0"/>
              <a:t>together</a:t>
            </a:r>
            <a:endParaRPr lang="nl-BE" dirty="0" smtClean="0"/>
          </a:p>
          <a:p>
            <a:pPr lvl="1"/>
            <a:r>
              <a:rPr lang="nl-BE" dirty="0" err="1" smtClean="0"/>
              <a:t>Theoretical</a:t>
            </a:r>
            <a:r>
              <a:rPr lang="nl-BE" dirty="0" smtClean="0"/>
              <a:t> </a:t>
            </a:r>
            <a:r>
              <a:rPr lang="nl-BE" dirty="0" err="1" smtClean="0"/>
              <a:t>concepts</a:t>
            </a:r>
            <a:r>
              <a:rPr lang="nl-BE" dirty="0" smtClean="0"/>
              <a:t>, research </a:t>
            </a:r>
            <a:r>
              <a:rPr lang="nl-BE" dirty="0" err="1" smtClean="0"/>
              <a:t>findings</a:t>
            </a:r>
            <a:r>
              <a:rPr lang="nl-BE" dirty="0" smtClean="0"/>
              <a:t>, </a:t>
            </a:r>
            <a:r>
              <a:rPr lang="nl-BE" dirty="0" err="1" smtClean="0"/>
              <a:t>documented</a:t>
            </a:r>
            <a:r>
              <a:rPr lang="nl-BE" dirty="0" smtClean="0"/>
              <a:t> </a:t>
            </a:r>
            <a:r>
              <a:rPr lang="nl-BE" dirty="0" err="1" smtClean="0"/>
              <a:t>experiences</a:t>
            </a:r>
            <a:r>
              <a:rPr lang="nl-BE" dirty="0" smtClean="0"/>
              <a:t>, </a:t>
            </a:r>
            <a:r>
              <a:rPr lang="nl-BE" dirty="0" err="1" smtClean="0"/>
              <a:t>examples</a:t>
            </a:r>
            <a:r>
              <a:rPr lang="nl-BE" dirty="0" smtClean="0"/>
              <a:t> of </a:t>
            </a:r>
            <a:r>
              <a:rPr lang="nl-BE" dirty="0" err="1" smtClean="0"/>
              <a:t>practice</a:t>
            </a:r>
            <a:r>
              <a:rPr lang="nl-BE" dirty="0" smtClean="0"/>
              <a:t>… </a:t>
            </a:r>
            <a:endParaRPr lang="nl-BE" dirty="0">
              <a:sym typeface="Wingdings" panose="05000000000000000000" pitchFamily="2" charset="2"/>
            </a:endParaRPr>
          </a:p>
          <a:p>
            <a:pPr lvl="1"/>
            <a:r>
              <a:rPr lang="nl-BE" dirty="0" err="1" smtClean="0">
                <a:sym typeface="Wingdings" panose="05000000000000000000" pitchFamily="2" charset="2"/>
              </a:rPr>
              <a:t>Learners</a:t>
            </a:r>
            <a:r>
              <a:rPr lang="nl-BE" dirty="0" smtClean="0">
                <a:sym typeface="Wingdings" panose="05000000000000000000" pitchFamily="2" charset="2"/>
              </a:rPr>
              <a:t>’ “</a:t>
            </a:r>
            <a:r>
              <a:rPr lang="nl-BE" dirty="0" err="1" smtClean="0">
                <a:sym typeface="Wingdings" panose="05000000000000000000" pitchFamily="2" charset="2"/>
              </a:rPr>
              <a:t>practice</a:t>
            </a:r>
            <a:r>
              <a:rPr lang="nl-BE" dirty="0" smtClean="0">
                <a:sym typeface="Wingdings" panose="05000000000000000000" pitchFamily="2" charset="2"/>
              </a:rPr>
              <a:t>”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The </a:t>
            </a:r>
            <a:r>
              <a:rPr lang="nl-BE" b="1" dirty="0" err="1" smtClean="0">
                <a:sym typeface="Wingdings" panose="05000000000000000000" pitchFamily="2" charset="2"/>
              </a:rPr>
              <a:t>learner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needs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b="1" dirty="0" smtClean="0">
                <a:sym typeface="Wingdings" panose="05000000000000000000" pitchFamily="2" charset="2"/>
              </a:rPr>
              <a:t>close </a:t>
            </a:r>
            <a:r>
              <a:rPr lang="nl-BE" b="1" dirty="0" err="1" smtClean="0">
                <a:sym typeface="Wingdings" panose="05000000000000000000" pitchFamily="2" charset="2"/>
              </a:rPr>
              <a:t>the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ym typeface="Wingdings" panose="05000000000000000000" pitchFamily="2" charset="2"/>
              </a:rPr>
              <a:t>zipper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ym typeface="Wingdings" panose="05000000000000000000" pitchFamily="2" charset="2"/>
              </a:rPr>
              <a:t>themselves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in order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make </a:t>
            </a:r>
            <a:r>
              <a:rPr lang="nl-BE" dirty="0" err="1" smtClean="0">
                <a:sym typeface="Wingdings" panose="05000000000000000000" pitchFamily="2" charset="2"/>
              </a:rPr>
              <a:t>it</a:t>
            </a:r>
            <a:r>
              <a:rPr lang="nl-BE" dirty="0" smtClean="0">
                <a:sym typeface="Wingdings" panose="05000000000000000000" pitchFamily="2" charset="2"/>
              </a:rPr>
              <a:t> “</a:t>
            </a:r>
            <a:r>
              <a:rPr lang="nl-BE" dirty="0" err="1" smtClean="0">
                <a:sym typeface="Wingdings" panose="05000000000000000000" pitchFamily="2" charset="2"/>
              </a:rPr>
              <a:t>work</a:t>
            </a:r>
            <a:r>
              <a:rPr lang="nl-BE" dirty="0" smtClean="0">
                <a:sym typeface="Wingdings" panose="05000000000000000000" pitchFamily="2" charset="2"/>
              </a:rPr>
              <a:t>”  </a:t>
            </a:r>
            <a:r>
              <a:rPr lang="nl-BE" dirty="0" err="1" smtClean="0">
                <a:sym typeface="Wingdings" panose="05000000000000000000" pitchFamily="2" charset="2"/>
              </a:rPr>
              <a:t>requires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conscious</a:t>
            </a:r>
            <a:r>
              <a:rPr lang="nl-BE" dirty="0" smtClean="0">
                <a:sym typeface="Wingdings" panose="05000000000000000000" pitchFamily="2" charset="2"/>
              </a:rPr>
              <a:t> act, </a:t>
            </a:r>
            <a:r>
              <a:rPr lang="nl-BE" dirty="0" err="1" smtClean="0">
                <a:sym typeface="Wingdings" panose="05000000000000000000" pitchFamily="2" charset="2"/>
              </a:rPr>
              <a:t>choice</a:t>
            </a:r>
            <a:r>
              <a:rPr lang="nl-BE" dirty="0" smtClean="0"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ym typeface="Wingdings" panose="05000000000000000000" pitchFamily="2" charset="2"/>
              </a:rPr>
              <a:t>mental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activity</a:t>
            </a:r>
            <a:r>
              <a:rPr lang="nl-BE" dirty="0" smtClean="0">
                <a:sym typeface="Wingdings" panose="05000000000000000000" pitchFamily="2" charset="2"/>
              </a:rPr>
              <a:t> (</a:t>
            </a:r>
            <a:r>
              <a:rPr lang="nl-BE" dirty="0" err="1" smtClean="0">
                <a:sym typeface="Wingdings" panose="05000000000000000000" pitchFamily="2" charset="2"/>
              </a:rPr>
              <a:t>with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emotional</a:t>
            </a:r>
            <a:r>
              <a:rPr lang="nl-BE" dirty="0" smtClean="0">
                <a:sym typeface="Wingdings" panose="05000000000000000000" pitchFamily="2" charset="2"/>
              </a:rPr>
              <a:t>/</a:t>
            </a:r>
            <a:r>
              <a:rPr lang="nl-BE" dirty="0" err="1" smtClean="0">
                <a:sym typeface="Wingdings" panose="05000000000000000000" pitchFamily="2" charset="2"/>
              </a:rPr>
              <a:t>moral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aspects</a:t>
            </a:r>
            <a:r>
              <a:rPr lang="nl-BE" dirty="0" smtClean="0">
                <a:sym typeface="Wingdings" panose="05000000000000000000" pitchFamily="2" charset="2"/>
              </a:rPr>
              <a:t>)</a:t>
            </a:r>
          </a:p>
          <a:p>
            <a:r>
              <a:rPr lang="nl-BE" dirty="0" err="1" smtClean="0">
                <a:sym typeface="Wingdings" panose="05000000000000000000" pitchFamily="2" charset="2"/>
              </a:rPr>
              <a:t>Zippers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may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b="1" dirty="0" smtClean="0">
                <a:sym typeface="Wingdings" panose="05000000000000000000" pitchFamily="2" charset="2"/>
              </a:rPr>
              <a:t>jam</a:t>
            </a:r>
            <a:r>
              <a:rPr lang="nl-BE" dirty="0" smtClean="0">
                <a:sym typeface="Wingdings" panose="05000000000000000000" pitchFamily="2" charset="2"/>
              </a:rPr>
              <a:t>  </a:t>
            </a:r>
            <a:r>
              <a:rPr lang="nl-BE" dirty="0" err="1" smtClean="0">
                <a:sym typeface="Wingdings" panose="05000000000000000000" pitchFamily="2" charset="2"/>
              </a:rPr>
              <a:t>intensified</a:t>
            </a:r>
            <a:r>
              <a:rPr lang="nl-BE" dirty="0" smtClean="0">
                <a:sym typeface="Wingdings" panose="05000000000000000000" pitchFamily="2" charset="2"/>
              </a:rPr>
              <a:t> awareness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attention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The ‘</a:t>
            </a:r>
            <a:r>
              <a:rPr lang="nl-BE" dirty="0" err="1" smtClean="0">
                <a:sym typeface="Wingdings" panose="05000000000000000000" pitchFamily="2" charset="2"/>
              </a:rPr>
              <a:t>ethics</a:t>
            </a:r>
            <a:r>
              <a:rPr lang="nl-BE" dirty="0" smtClean="0">
                <a:sym typeface="Wingdings" panose="05000000000000000000" pitchFamily="2" charset="2"/>
              </a:rPr>
              <a:t>’ of making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zipper</a:t>
            </a:r>
            <a:r>
              <a:rPr lang="nl-BE" dirty="0" smtClean="0">
                <a:sym typeface="Wingdings" panose="05000000000000000000" pitchFamily="2" charset="2"/>
              </a:rPr>
              <a:t> jam… (</a:t>
            </a:r>
            <a:r>
              <a:rPr lang="nl-BE" dirty="0" err="1" smtClean="0">
                <a:sym typeface="Wingdings" panose="05000000000000000000" pitchFamily="2" charset="2"/>
              </a:rPr>
              <a:t>see</a:t>
            </a:r>
            <a:r>
              <a:rPr lang="nl-BE" dirty="0" smtClean="0">
                <a:sym typeface="Wingdings" panose="05000000000000000000" pitchFamily="2" charset="2"/>
              </a:rPr>
              <a:t> below)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87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In </a:t>
            </a:r>
            <a:r>
              <a:rPr lang="nl-BE" dirty="0" err="1" smtClean="0">
                <a:solidFill>
                  <a:srgbClr val="00B050"/>
                </a:solidFill>
              </a:rPr>
              <a:t>our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practice</a:t>
            </a:r>
            <a:r>
              <a:rPr lang="nl-BE" dirty="0" smtClean="0">
                <a:solidFill>
                  <a:srgbClr val="00B050"/>
                </a:solidFill>
              </a:rPr>
              <a:t> of Teacher </a:t>
            </a:r>
            <a:r>
              <a:rPr lang="nl-BE" dirty="0" err="1" smtClean="0">
                <a:solidFill>
                  <a:srgbClr val="00B050"/>
                </a:solidFill>
              </a:rPr>
              <a:t>Educator</a:t>
            </a:r>
            <a:r>
              <a:rPr lang="nl-BE" dirty="0" smtClean="0">
                <a:solidFill>
                  <a:srgbClr val="00B050"/>
                </a:solidFill>
              </a:rPr>
              <a:t> Development?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5103337"/>
          </a:xfrm>
        </p:spPr>
        <p:txBody>
          <a:bodyPr/>
          <a:lstStyle/>
          <a:p>
            <a:r>
              <a:rPr lang="nl-BE" dirty="0" err="1" smtClean="0"/>
              <a:t>Purposefully</a:t>
            </a:r>
            <a:r>
              <a:rPr lang="nl-BE" dirty="0" smtClean="0"/>
              <a:t> </a:t>
            </a:r>
            <a:r>
              <a:rPr lang="nl-BE" dirty="0" err="1" smtClean="0"/>
              <a:t>selected</a:t>
            </a:r>
            <a:r>
              <a:rPr lang="nl-BE" dirty="0" smtClean="0"/>
              <a:t> curriculum content of </a:t>
            </a:r>
            <a:r>
              <a:rPr lang="nl-BE" dirty="0" err="1" smtClean="0"/>
              <a:t>theoretical</a:t>
            </a:r>
            <a:r>
              <a:rPr lang="nl-BE" dirty="0" smtClean="0"/>
              <a:t> </a:t>
            </a:r>
            <a:r>
              <a:rPr lang="nl-BE" dirty="0" err="1" smtClean="0"/>
              <a:t>concepts</a:t>
            </a:r>
            <a:r>
              <a:rPr lang="nl-BE" dirty="0" smtClean="0"/>
              <a:t>/</a:t>
            </a:r>
            <a:r>
              <a:rPr lang="nl-BE" dirty="0" err="1" smtClean="0"/>
              <a:t>perspectives</a:t>
            </a:r>
            <a:r>
              <a:rPr lang="nl-BE" dirty="0" smtClean="0"/>
              <a:t>:</a:t>
            </a:r>
          </a:p>
          <a:p>
            <a:pPr lvl="1"/>
            <a:r>
              <a:rPr lang="nl-BE" sz="2000" dirty="0" smtClean="0"/>
              <a:t>Personal </a:t>
            </a:r>
            <a:r>
              <a:rPr lang="nl-BE" sz="2000" dirty="0" err="1" smtClean="0"/>
              <a:t>interpretative</a:t>
            </a:r>
            <a:r>
              <a:rPr lang="nl-BE" sz="2000" dirty="0" smtClean="0"/>
              <a:t> </a:t>
            </a:r>
            <a:r>
              <a:rPr lang="nl-BE" sz="2000" dirty="0" err="1" smtClean="0"/>
              <a:t>framework</a:t>
            </a:r>
            <a:r>
              <a:rPr lang="nl-BE" sz="2000" dirty="0" smtClean="0"/>
              <a:t> (</a:t>
            </a:r>
            <a:r>
              <a:rPr lang="nl-BE" sz="2000" dirty="0" err="1" smtClean="0"/>
              <a:t>self-understanding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subjective</a:t>
            </a:r>
            <a:r>
              <a:rPr lang="nl-BE" sz="2000" dirty="0" smtClean="0"/>
              <a:t> </a:t>
            </a:r>
            <a:r>
              <a:rPr lang="nl-BE" sz="2000" dirty="0" err="1" smtClean="0"/>
              <a:t>eductional</a:t>
            </a:r>
            <a:r>
              <a:rPr lang="nl-BE" sz="2000" dirty="0" smtClean="0"/>
              <a:t> </a:t>
            </a:r>
            <a:r>
              <a:rPr lang="nl-BE" sz="2000" dirty="0" err="1" smtClean="0"/>
              <a:t>theory</a:t>
            </a:r>
            <a:r>
              <a:rPr lang="nl-BE" sz="2000" dirty="0" smtClean="0"/>
              <a:t>), + </a:t>
            </a:r>
            <a:r>
              <a:rPr lang="nl-BE" sz="2000" dirty="0" err="1" smtClean="0"/>
              <a:t>broad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deep</a:t>
            </a:r>
            <a:r>
              <a:rPr lang="nl-BE" sz="2000" dirty="0" smtClean="0"/>
              <a:t> </a:t>
            </a:r>
            <a:r>
              <a:rPr lang="nl-BE" sz="2000" dirty="0" err="1" smtClean="0"/>
              <a:t>reflection</a:t>
            </a:r>
            <a:r>
              <a:rPr lang="nl-BE" sz="2000" dirty="0" smtClean="0"/>
              <a:t> + practical </a:t>
            </a:r>
            <a:r>
              <a:rPr lang="nl-BE" sz="2000" dirty="0" err="1" smtClean="0"/>
              <a:t>pedagogy</a:t>
            </a:r>
            <a:r>
              <a:rPr lang="nl-BE" sz="2000" dirty="0" smtClean="0"/>
              <a:t> (Kelchtermans, 2009, 2014)</a:t>
            </a:r>
          </a:p>
          <a:p>
            <a:pPr lvl="1"/>
            <a:r>
              <a:rPr lang="nl-BE" sz="2000" dirty="0" smtClean="0"/>
              <a:t>Professional (</a:t>
            </a:r>
            <a:r>
              <a:rPr lang="nl-BE" sz="2000" dirty="0" err="1" smtClean="0"/>
              <a:t>un</a:t>
            </a:r>
            <a:r>
              <a:rPr lang="nl-BE" sz="2000" dirty="0" smtClean="0"/>
              <a:t>)</a:t>
            </a:r>
            <a:r>
              <a:rPr lang="nl-BE" sz="2000" dirty="0" err="1" smtClean="0"/>
              <a:t>learning</a:t>
            </a:r>
            <a:r>
              <a:rPr lang="nl-BE" sz="2000" dirty="0" smtClean="0"/>
              <a:t> – </a:t>
            </a:r>
            <a:r>
              <a:rPr lang="nl-BE" sz="2000" dirty="0" err="1" smtClean="0"/>
              <a:t>inquiry</a:t>
            </a:r>
            <a:r>
              <a:rPr lang="nl-BE" sz="2000" dirty="0" smtClean="0"/>
              <a:t> as a stance (</a:t>
            </a:r>
            <a:r>
              <a:rPr lang="nl-BE" sz="2000" dirty="0" err="1" smtClean="0"/>
              <a:t>Cochran</a:t>
            </a:r>
            <a:r>
              <a:rPr lang="nl-BE" sz="2000" dirty="0" smtClean="0"/>
              <a:t>-Smith, 2003)</a:t>
            </a:r>
          </a:p>
          <a:p>
            <a:pPr lvl="1"/>
            <a:r>
              <a:rPr lang="nl-BE" sz="2000" dirty="0" err="1" smtClean="0"/>
              <a:t>Tensions</a:t>
            </a:r>
            <a:r>
              <a:rPr lang="nl-BE" sz="2000" dirty="0" smtClean="0"/>
              <a:t> in </a:t>
            </a:r>
            <a:r>
              <a:rPr lang="nl-BE" sz="2000" dirty="0" err="1" smtClean="0"/>
              <a:t>pedagogy</a:t>
            </a:r>
            <a:r>
              <a:rPr lang="nl-BE" sz="2000" dirty="0" smtClean="0"/>
              <a:t> of teacher </a:t>
            </a:r>
            <a:r>
              <a:rPr lang="nl-BE" sz="2000" dirty="0" err="1" smtClean="0"/>
              <a:t>education</a:t>
            </a:r>
            <a:r>
              <a:rPr lang="nl-BE" sz="2000" dirty="0" smtClean="0"/>
              <a:t> (Berry, 2007)</a:t>
            </a:r>
          </a:p>
          <a:p>
            <a:pPr lvl="1"/>
            <a:r>
              <a:rPr lang="nl-BE" sz="2000" dirty="0" smtClean="0"/>
              <a:t>Positioning </a:t>
            </a:r>
            <a:r>
              <a:rPr lang="nl-BE" sz="2000" dirty="0" err="1" smtClean="0"/>
              <a:t>theory</a:t>
            </a:r>
            <a:r>
              <a:rPr lang="nl-BE" sz="2000" dirty="0" smtClean="0"/>
              <a:t> (</a:t>
            </a:r>
            <a:r>
              <a:rPr lang="nl-BE" sz="2000" dirty="0" err="1" smtClean="0"/>
              <a:t>Vanassche</a:t>
            </a:r>
            <a:r>
              <a:rPr lang="nl-BE" sz="2000" dirty="0" smtClean="0"/>
              <a:t> &amp; Kelchtermans, 2014)</a:t>
            </a:r>
          </a:p>
          <a:p>
            <a:pPr lvl="1"/>
            <a:r>
              <a:rPr lang="nl-BE" sz="2000" dirty="0" err="1" smtClean="0"/>
              <a:t>Core</a:t>
            </a:r>
            <a:r>
              <a:rPr lang="nl-BE" sz="2000" dirty="0" smtClean="0"/>
              <a:t> </a:t>
            </a:r>
            <a:r>
              <a:rPr lang="nl-BE" sz="2000" dirty="0" err="1" smtClean="0"/>
              <a:t>practices</a:t>
            </a:r>
            <a:r>
              <a:rPr lang="nl-BE" sz="2000" dirty="0" smtClean="0"/>
              <a:t> (Grossman et al)</a:t>
            </a:r>
          </a:p>
          <a:p>
            <a:pPr lvl="1"/>
            <a:r>
              <a:rPr lang="nl-BE" sz="2000" dirty="0" err="1" smtClean="0"/>
              <a:t>Self-Study</a:t>
            </a:r>
            <a:r>
              <a:rPr lang="nl-BE" sz="2000" dirty="0" smtClean="0"/>
              <a:t> of Teacher </a:t>
            </a:r>
            <a:r>
              <a:rPr lang="nl-BE" sz="2000" dirty="0" err="1" smtClean="0"/>
              <a:t>Education</a:t>
            </a:r>
            <a:r>
              <a:rPr lang="nl-BE" sz="2000" dirty="0" smtClean="0"/>
              <a:t> </a:t>
            </a:r>
            <a:r>
              <a:rPr lang="nl-BE" sz="2000" dirty="0" err="1" smtClean="0"/>
              <a:t>Practices</a:t>
            </a:r>
            <a:r>
              <a:rPr lang="nl-BE" sz="2000" dirty="0" smtClean="0"/>
              <a:t> (</a:t>
            </a:r>
            <a:r>
              <a:rPr lang="nl-BE" sz="2000" dirty="0" err="1" smtClean="0"/>
              <a:t>Loughran</a:t>
            </a:r>
            <a:r>
              <a:rPr lang="nl-BE" sz="2000" dirty="0" smtClean="0"/>
              <a:t>, 2006; LOEP-perspectief Kelchtermans et al)</a:t>
            </a:r>
          </a:p>
          <a:p>
            <a:pPr lvl="1"/>
            <a:r>
              <a:rPr lang="nl-BE" sz="2000" dirty="0" err="1" smtClean="0"/>
              <a:t>Presence</a:t>
            </a:r>
            <a:r>
              <a:rPr lang="nl-BE" sz="2000" dirty="0" smtClean="0"/>
              <a:t> (</a:t>
            </a:r>
            <a:r>
              <a:rPr lang="nl-BE" sz="2000" dirty="0" err="1" smtClean="0"/>
              <a:t>Rodgers</a:t>
            </a:r>
            <a:r>
              <a:rPr lang="nl-BE" sz="2000" dirty="0" smtClean="0"/>
              <a:t>)</a:t>
            </a:r>
          </a:p>
          <a:p>
            <a:pPr lvl="1"/>
            <a:r>
              <a:rPr lang="nl-BE" sz="2000" dirty="0" smtClean="0"/>
              <a:t>Professional (</a:t>
            </a:r>
            <a:r>
              <a:rPr lang="nl-BE" sz="2000" dirty="0" err="1" smtClean="0"/>
              <a:t>moral</a:t>
            </a:r>
            <a:r>
              <a:rPr lang="nl-BE" sz="2000" dirty="0" smtClean="0"/>
              <a:t>) </a:t>
            </a:r>
            <a:r>
              <a:rPr lang="nl-BE" sz="2000" dirty="0" err="1" smtClean="0"/>
              <a:t>judgment</a:t>
            </a:r>
            <a:r>
              <a:rPr lang="nl-BE" sz="2000" dirty="0" smtClean="0"/>
              <a:t>, practical </a:t>
            </a:r>
            <a:r>
              <a:rPr lang="nl-BE" sz="2000" dirty="0" err="1" smtClean="0"/>
              <a:t>wisdom</a:t>
            </a:r>
            <a:r>
              <a:rPr lang="nl-BE" sz="2000" dirty="0" smtClean="0"/>
              <a:t> (</a:t>
            </a:r>
            <a:r>
              <a:rPr lang="nl-BE" sz="2000" dirty="0" err="1" smtClean="0"/>
              <a:t>Biesta</a:t>
            </a:r>
            <a:r>
              <a:rPr lang="nl-BE" sz="2000" dirty="0" smtClean="0"/>
              <a:t>),  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7840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Making </a:t>
            </a:r>
            <a:r>
              <a:rPr lang="nl-BE" dirty="0" err="1" smtClean="0"/>
              <a:t>participants</a:t>
            </a:r>
            <a:r>
              <a:rPr lang="nl-BE" dirty="0" smtClean="0"/>
              <a:t> </a:t>
            </a:r>
            <a:r>
              <a:rPr lang="nl-BE" b="1" dirty="0" err="1" smtClean="0"/>
              <a:t>study</a:t>
            </a:r>
            <a:r>
              <a:rPr lang="nl-BE" b="1" dirty="0" smtClean="0"/>
              <a:t> </a:t>
            </a:r>
            <a:r>
              <a:rPr lang="nl-BE" b="1" dirty="0" err="1" smtClean="0"/>
              <a:t>the</a:t>
            </a:r>
            <a:r>
              <a:rPr lang="nl-BE" b="1" dirty="0" smtClean="0"/>
              <a:t> </a:t>
            </a:r>
            <a:r>
              <a:rPr lang="nl-BE" b="1" dirty="0" err="1" smtClean="0"/>
              <a:t>theory</a:t>
            </a:r>
            <a:r>
              <a:rPr lang="nl-BE" b="1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requiring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careful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correct </a:t>
            </a:r>
            <a:r>
              <a:rPr lang="nl-BE" dirty="0" err="1" smtClean="0">
                <a:sym typeface="Wingdings" panose="05000000000000000000" pitchFamily="2" charset="2"/>
              </a:rPr>
              <a:t>understanding</a:t>
            </a:r>
            <a:r>
              <a:rPr lang="nl-BE" dirty="0" smtClean="0">
                <a:sym typeface="Wingdings" panose="05000000000000000000" pitchFamily="2" charset="2"/>
              </a:rPr>
              <a:t> (</a:t>
            </a:r>
            <a:r>
              <a:rPr lang="nl-BE" dirty="0" err="1" smtClean="0">
                <a:sym typeface="Wingdings" panose="05000000000000000000" pitchFamily="2" charset="2"/>
              </a:rPr>
              <a:t>going</a:t>
            </a:r>
            <a:r>
              <a:rPr lang="nl-BE" dirty="0" smtClean="0">
                <a:sym typeface="Wingdings" panose="05000000000000000000" pitchFamily="2" charset="2"/>
              </a:rPr>
              <a:t> back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forth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between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their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practice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concepts</a:t>
            </a:r>
            <a:r>
              <a:rPr lang="nl-BE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nl-BE" dirty="0" err="1" smtClean="0">
                <a:sym typeface="Wingdings" panose="05000000000000000000" pitchFamily="2" charset="2"/>
              </a:rPr>
              <a:t>Facilitating</a:t>
            </a:r>
            <a:r>
              <a:rPr lang="nl-BE" dirty="0" smtClean="0">
                <a:sym typeface="Wingdings" panose="05000000000000000000" pitchFamily="2" charset="2"/>
              </a:rPr>
              <a:t>/</a:t>
            </a:r>
            <a:r>
              <a:rPr lang="nl-BE" dirty="0" err="1" smtClean="0">
                <a:sym typeface="Wingdings" panose="05000000000000000000" pitchFamily="2" charset="2"/>
              </a:rPr>
              <a:t>challenging</a:t>
            </a:r>
            <a:r>
              <a:rPr lang="nl-BE" dirty="0" smtClean="0">
                <a:sym typeface="Wingdings" panose="05000000000000000000" pitchFamily="2" charset="2"/>
              </a:rPr>
              <a:t>/</a:t>
            </a:r>
            <a:r>
              <a:rPr lang="nl-BE" dirty="0" err="1" smtClean="0">
                <a:sym typeface="Wingdings" panose="05000000000000000000" pitchFamily="2" charset="2"/>
              </a:rPr>
              <a:t>checking</a:t>
            </a:r>
            <a:r>
              <a:rPr lang="nl-BE" dirty="0" smtClean="0">
                <a:sym typeface="Wingdings" panose="05000000000000000000" pitchFamily="2" charset="2"/>
              </a:rPr>
              <a:t>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02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3.3. </a:t>
            </a:r>
            <a:r>
              <a:rPr lang="nl-BE" dirty="0" err="1" smtClean="0"/>
              <a:t>Practice</a:t>
            </a:r>
            <a:r>
              <a:rPr lang="nl-BE" dirty="0" smtClean="0"/>
              <a:t>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preach</a:t>
            </a:r>
            <a:r>
              <a:rPr lang="nl-BE" dirty="0" smtClean="0"/>
              <a:t>/</a:t>
            </a:r>
            <a:r>
              <a:rPr lang="nl-BE" dirty="0" err="1" smtClean="0"/>
              <a:t>Reflective</a:t>
            </a:r>
            <a:r>
              <a:rPr lang="nl-BE" dirty="0" smtClean="0"/>
              <a:t> </a:t>
            </a:r>
            <a:r>
              <a:rPr lang="nl-BE" dirty="0" err="1" smtClean="0"/>
              <a:t>modelling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Living up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want </a:t>
            </a:r>
            <a:r>
              <a:rPr lang="nl-BE" dirty="0" err="1" smtClean="0"/>
              <a:t>others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do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not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be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understood</a:t>
            </a:r>
            <a:r>
              <a:rPr lang="nl-BE" dirty="0" smtClean="0">
                <a:sym typeface="Wingdings" panose="05000000000000000000" pitchFamily="2" charset="2"/>
              </a:rPr>
              <a:t> as </a:t>
            </a:r>
            <a:r>
              <a:rPr lang="nl-BE" dirty="0" err="1" smtClean="0">
                <a:sym typeface="Wingdings" panose="05000000000000000000" pitchFamily="2" charset="2"/>
              </a:rPr>
              <a:t>just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simply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doing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same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thing</a:t>
            </a:r>
            <a:r>
              <a:rPr lang="nl-BE" dirty="0" smtClean="0">
                <a:sym typeface="Wingdings" panose="05000000000000000000" pitchFamily="2" charset="2"/>
              </a:rPr>
              <a:t>/</a:t>
            </a:r>
            <a:r>
              <a:rPr lang="nl-BE" dirty="0" err="1" smtClean="0">
                <a:sym typeface="Wingdings" panose="05000000000000000000" pitchFamily="2" charset="2"/>
              </a:rPr>
              <a:t>using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same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pedagogies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you</a:t>
            </a:r>
            <a:r>
              <a:rPr lang="nl-BE" dirty="0" smtClean="0">
                <a:sym typeface="Wingdings" panose="05000000000000000000" pitchFamily="2" charset="2"/>
              </a:rPr>
              <a:t> want teacher </a:t>
            </a:r>
            <a:r>
              <a:rPr lang="nl-BE" dirty="0" err="1" smtClean="0">
                <a:sym typeface="Wingdings" panose="05000000000000000000" pitchFamily="2" charset="2"/>
              </a:rPr>
              <a:t>educators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use</a:t>
            </a:r>
            <a:r>
              <a:rPr lang="nl-BE" dirty="0" smtClean="0">
                <a:sym typeface="Wingdings" panose="05000000000000000000" pitchFamily="2" charset="2"/>
              </a:rPr>
              <a:t>!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b="1" dirty="0" err="1" smtClean="0">
                <a:sym typeface="Wingdings" panose="05000000000000000000" pitchFamily="2" charset="2"/>
              </a:rPr>
              <a:t>Reflective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ym typeface="Wingdings" panose="05000000000000000000" pitchFamily="2" charset="2"/>
              </a:rPr>
              <a:t>modelling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(</a:t>
            </a:r>
            <a:r>
              <a:rPr lang="nl-BE" dirty="0" err="1" smtClean="0">
                <a:sym typeface="Wingdings" panose="05000000000000000000" pitchFamily="2" charset="2"/>
              </a:rPr>
              <a:t>see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a.o</a:t>
            </a:r>
            <a:r>
              <a:rPr lang="nl-BE" dirty="0" smtClean="0">
                <a:sym typeface="Wingdings" panose="05000000000000000000" pitchFamily="2" charset="2"/>
              </a:rPr>
              <a:t>. </a:t>
            </a:r>
            <a:r>
              <a:rPr lang="nl-BE" dirty="0" err="1" smtClean="0">
                <a:sym typeface="Wingdings" panose="05000000000000000000" pitchFamily="2" charset="2"/>
              </a:rPr>
              <a:t>Loughran</a:t>
            </a:r>
            <a:r>
              <a:rPr lang="nl-BE" dirty="0" smtClean="0">
                <a:sym typeface="Wingdings" panose="05000000000000000000" pitchFamily="2" charset="2"/>
              </a:rPr>
              <a:t>, 2006): make explicit </a:t>
            </a:r>
            <a:r>
              <a:rPr lang="nl-BE" dirty="0" err="1" smtClean="0">
                <a:sym typeface="Wingdings" panose="05000000000000000000" pitchFamily="2" charset="2"/>
              </a:rPr>
              <a:t>your</a:t>
            </a:r>
            <a:r>
              <a:rPr lang="nl-BE" dirty="0" smtClean="0">
                <a:sym typeface="Wingdings" panose="05000000000000000000" pitchFamily="2" charset="2"/>
              </a:rPr>
              <a:t> rationale, </a:t>
            </a:r>
            <a:r>
              <a:rPr lang="nl-BE" dirty="0" err="1" smtClean="0">
                <a:sym typeface="Wingdings" panose="05000000000000000000" pitchFamily="2" charset="2"/>
              </a:rPr>
              <a:t>judgement</a:t>
            </a:r>
            <a:r>
              <a:rPr lang="nl-BE" dirty="0" smtClean="0"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ym typeface="Wingdings" panose="05000000000000000000" pitchFamily="2" charset="2"/>
              </a:rPr>
              <a:t>decisions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preceding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your</a:t>
            </a:r>
            <a:r>
              <a:rPr lang="nl-BE" dirty="0" smtClean="0">
                <a:sym typeface="Wingdings" panose="05000000000000000000" pitchFamily="2" charset="2"/>
              </a:rPr>
              <a:t> actions</a:t>
            </a:r>
          </a:p>
          <a:p>
            <a:pPr lvl="1"/>
            <a:r>
              <a:rPr lang="nl-BE" dirty="0" err="1" smtClean="0">
                <a:sym typeface="Wingdings" panose="05000000000000000000" pitchFamily="2" charset="2"/>
              </a:rPr>
              <a:t>Incarnate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reflective</a:t>
            </a:r>
            <a:r>
              <a:rPr lang="nl-BE" dirty="0" smtClean="0">
                <a:sym typeface="Wingdings" panose="05000000000000000000" pitchFamily="2" charset="2"/>
              </a:rPr>
              <a:t> practitioner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Invite </a:t>
            </a:r>
            <a:r>
              <a:rPr lang="nl-BE" dirty="0" err="1" smtClean="0">
                <a:sym typeface="Wingdings" panose="05000000000000000000" pitchFamily="2" charset="2"/>
              </a:rPr>
              <a:t>discussion</a:t>
            </a:r>
            <a:endParaRPr lang="nl-BE" dirty="0" smtClean="0">
              <a:sym typeface="Wingdings" panose="05000000000000000000" pitchFamily="2" charset="2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54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00B050"/>
                </a:solidFill>
              </a:rPr>
              <a:t>Enacted</a:t>
            </a:r>
            <a:r>
              <a:rPr lang="nl-BE" dirty="0" smtClean="0">
                <a:solidFill>
                  <a:srgbClr val="00B050"/>
                </a:solidFill>
              </a:rPr>
              <a:t> as…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Explicit </a:t>
            </a:r>
            <a:r>
              <a:rPr lang="nl-BE" dirty="0" err="1" smtClean="0"/>
              <a:t>modelling</a:t>
            </a:r>
            <a:r>
              <a:rPr lang="nl-BE" dirty="0" smtClean="0"/>
              <a:t> </a:t>
            </a:r>
            <a:r>
              <a:rPr lang="nl-BE" dirty="0" err="1" smtClean="0"/>
              <a:t>moments</a:t>
            </a:r>
            <a:r>
              <a:rPr lang="nl-BE" dirty="0" smtClean="0"/>
              <a:t>: </a:t>
            </a:r>
            <a:r>
              <a:rPr lang="nl-BE" dirty="0" err="1" smtClean="0"/>
              <a:t>explaining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choices</a:t>
            </a:r>
            <a:r>
              <a:rPr lang="nl-BE" dirty="0" smtClean="0"/>
              <a:t>, </a:t>
            </a:r>
            <a:r>
              <a:rPr lang="nl-BE" dirty="0" err="1" smtClean="0"/>
              <a:t>providing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argument, </a:t>
            </a:r>
            <a:r>
              <a:rPr lang="nl-BE" dirty="0" err="1" smtClean="0"/>
              <a:t>explaining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responsibility</a:t>
            </a:r>
            <a:r>
              <a:rPr lang="nl-BE" dirty="0" smtClean="0"/>
              <a:t> taken</a:t>
            </a:r>
          </a:p>
          <a:p>
            <a:pPr lvl="1"/>
            <a:r>
              <a:rPr lang="nl-BE" dirty="0" err="1" smtClean="0"/>
              <a:t>Acknowledging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difference</a:t>
            </a:r>
            <a:r>
              <a:rPr lang="nl-BE" dirty="0" smtClean="0"/>
              <a:t> of opinion is </a:t>
            </a:r>
            <a:r>
              <a:rPr lang="nl-BE" dirty="0" err="1" smtClean="0"/>
              <a:t>possible</a:t>
            </a:r>
            <a:r>
              <a:rPr lang="nl-BE" dirty="0" smtClean="0"/>
              <a:t> (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example</a:t>
            </a:r>
            <a:r>
              <a:rPr lang="nl-BE" dirty="0" smtClean="0"/>
              <a:t> </a:t>
            </a:r>
            <a:r>
              <a:rPr lang="nl-BE" dirty="0" err="1" smtClean="0"/>
              <a:t>reflecting</a:t>
            </a:r>
            <a:r>
              <a:rPr lang="nl-BE" dirty="0" smtClean="0"/>
              <a:t> different </a:t>
            </a:r>
            <a:r>
              <a:rPr lang="nl-BE" dirty="0" err="1" smtClean="0"/>
              <a:t>normative</a:t>
            </a:r>
            <a:r>
              <a:rPr lang="nl-BE" dirty="0" smtClean="0"/>
              <a:t> </a:t>
            </a:r>
            <a:r>
              <a:rPr lang="nl-BE" dirty="0" err="1" smtClean="0"/>
              <a:t>visions</a:t>
            </a:r>
            <a:r>
              <a:rPr lang="nl-BE" dirty="0" smtClean="0"/>
              <a:t> of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r>
              <a:rPr lang="nl-BE" dirty="0" smtClean="0"/>
              <a:t>/</a:t>
            </a:r>
            <a:r>
              <a:rPr lang="nl-BE" dirty="0" err="1" smtClean="0"/>
              <a:t>good</a:t>
            </a:r>
            <a:r>
              <a:rPr lang="nl-BE" dirty="0" smtClean="0"/>
              <a:t> teacher </a:t>
            </a:r>
            <a:r>
              <a:rPr lang="nl-BE" dirty="0" err="1" smtClean="0"/>
              <a:t>education</a:t>
            </a:r>
            <a:r>
              <a:rPr lang="nl-BE" dirty="0" smtClean="0"/>
              <a:t>)</a:t>
            </a:r>
          </a:p>
          <a:p>
            <a:pPr lvl="1"/>
            <a:endParaRPr lang="nl-BE" dirty="0"/>
          </a:p>
          <a:p>
            <a:r>
              <a:rPr lang="nl-BE" dirty="0" err="1" smtClean="0"/>
              <a:t>Variety</a:t>
            </a:r>
            <a:r>
              <a:rPr lang="nl-BE" dirty="0" smtClean="0"/>
              <a:t> of formats: </a:t>
            </a:r>
            <a:r>
              <a:rPr lang="nl-BE" dirty="0" err="1" smtClean="0"/>
              <a:t>lecture</a:t>
            </a:r>
            <a:r>
              <a:rPr lang="nl-BE" dirty="0" smtClean="0"/>
              <a:t>, </a:t>
            </a:r>
            <a:r>
              <a:rPr lang="nl-BE" dirty="0" err="1" smtClean="0"/>
              <a:t>work</a:t>
            </a:r>
            <a:r>
              <a:rPr lang="nl-BE" dirty="0" smtClean="0"/>
              <a:t> in </a:t>
            </a:r>
            <a:r>
              <a:rPr lang="nl-BE" dirty="0" err="1" smtClean="0"/>
              <a:t>groups</a:t>
            </a:r>
            <a:r>
              <a:rPr lang="nl-BE" dirty="0" smtClean="0"/>
              <a:t>, </a:t>
            </a:r>
            <a:r>
              <a:rPr lang="nl-BE" dirty="0" err="1" smtClean="0"/>
              <a:t>individual</a:t>
            </a:r>
            <a:r>
              <a:rPr lang="nl-BE" dirty="0" smtClean="0"/>
              <a:t> </a:t>
            </a:r>
            <a:r>
              <a:rPr lang="nl-BE" dirty="0" err="1" smtClean="0"/>
              <a:t>reflection</a:t>
            </a:r>
            <a:r>
              <a:rPr lang="nl-BE" dirty="0" smtClean="0"/>
              <a:t> </a:t>
            </a:r>
            <a:r>
              <a:rPr lang="nl-BE" dirty="0" err="1" smtClean="0"/>
              <a:t>assignments</a:t>
            </a:r>
            <a:r>
              <a:rPr lang="nl-BE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6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1.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will</a:t>
            </a:r>
            <a:r>
              <a:rPr lang="nl-BE" dirty="0" smtClean="0"/>
              <a:t> I </a:t>
            </a:r>
            <a:r>
              <a:rPr lang="nl-BE" dirty="0" err="1" smtClean="0"/>
              <a:t>try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do…?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694040" cy="4536504"/>
          </a:xfrm>
        </p:spPr>
        <p:txBody>
          <a:bodyPr/>
          <a:lstStyle/>
          <a:p>
            <a:r>
              <a:rPr lang="nl-BE" dirty="0" smtClean="0">
                <a:sym typeface="Wingdings" panose="05000000000000000000" pitchFamily="2" charset="2"/>
              </a:rPr>
              <a:t>Model is </a:t>
            </a:r>
            <a:r>
              <a:rPr lang="nl-BE" dirty="0" err="1" smtClean="0">
                <a:sym typeface="Wingdings" panose="05000000000000000000" pitchFamily="2" charset="2"/>
              </a:rPr>
              <a:t>about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u="sng" dirty="0" smtClean="0">
                <a:sym typeface="Wingdings" panose="05000000000000000000" pitchFamily="2" charset="2"/>
              </a:rPr>
              <a:t>teacher </a:t>
            </a:r>
            <a:r>
              <a:rPr lang="nl-BE" u="sng" dirty="0" err="1" smtClean="0">
                <a:sym typeface="Wingdings" panose="05000000000000000000" pitchFamily="2" charset="2"/>
              </a:rPr>
              <a:t>educator</a:t>
            </a:r>
            <a:r>
              <a:rPr lang="nl-BE" u="sng" dirty="0" smtClean="0">
                <a:sym typeface="Wingdings" panose="05000000000000000000" pitchFamily="2" charset="2"/>
              </a:rPr>
              <a:t> </a:t>
            </a:r>
            <a:r>
              <a:rPr lang="nl-BE" b="1" u="sng" dirty="0" smtClean="0">
                <a:sym typeface="Wingdings" panose="05000000000000000000" pitchFamily="2" charset="2"/>
              </a:rPr>
              <a:t>development</a:t>
            </a:r>
          </a:p>
          <a:p>
            <a:pPr marL="0" indent="0">
              <a:buNone/>
            </a:pPr>
            <a:endParaRPr lang="nl-BE" b="1" dirty="0" smtClean="0">
              <a:sym typeface="Wingdings" panose="05000000000000000000" pitchFamily="2" charset="2"/>
            </a:endParaRPr>
          </a:p>
          <a:p>
            <a:r>
              <a:rPr lang="nl-BE" b="1" dirty="0" err="1" smtClean="0">
                <a:sym typeface="Wingdings" panose="05000000000000000000" pitchFamily="2" charset="2"/>
              </a:rPr>
              <a:t>Unpacking</a:t>
            </a:r>
            <a:r>
              <a:rPr lang="nl-BE" b="1" dirty="0" smtClean="0">
                <a:sym typeface="Wingdings" panose="05000000000000000000" pitchFamily="2" charset="2"/>
              </a:rPr>
              <a:t> a recent </a:t>
            </a:r>
            <a:r>
              <a:rPr lang="nl-BE" b="1" dirty="0" err="1" smtClean="0">
                <a:sym typeface="Wingdings" panose="05000000000000000000" pitchFamily="2" charset="2"/>
              </a:rPr>
              <a:t>practice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of teacher </a:t>
            </a:r>
            <a:r>
              <a:rPr lang="nl-BE" dirty="0" err="1" smtClean="0">
                <a:sym typeface="Wingdings" panose="05000000000000000000" pitchFamily="2" charset="2"/>
              </a:rPr>
              <a:t>educator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develoment</a:t>
            </a:r>
            <a:r>
              <a:rPr lang="nl-BE" dirty="0" smtClean="0">
                <a:sym typeface="Wingdings" panose="05000000000000000000" pitchFamily="2" charset="2"/>
              </a:rPr>
              <a:t>: </a:t>
            </a:r>
            <a:r>
              <a:rPr lang="nl-BE" i="1" dirty="0" err="1">
                <a:sym typeface="Wingdings" panose="05000000000000000000" pitchFamily="2" charset="2"/>
              </a:rPr>
              <a:t>how</a:t>
            </a:r>
            <a:r>
              <a:rPr lang="nl-BE" i="1" dirty="0">
                <a:sym typeface="Wingdings" panose="05000000000000000000" pitchFamily="2" charset="2"/>
              </a:rPr>
              <a:t> issues of </a:t>
            </a:r>
            <a:r>
              <a:rPr lang="nl-BE" i="1" u="sng" dirty="0" err="1">
                <a:sym typeface="Wingdings" panose="05000000000000000000" pitchFamily="2" charset="2"/>
              </a:rPr>
              <a:t>identity</a:t>
            </a:r>
            <a:r>
              <a:rPr lang="nl-BE" i="1" u="sng" dirty="0">
                <a:sym typeface="Wingdings" panose="05000000000000000000" pitchFamily="2" charset="2"/>
              </a:rPr>
              <a:t> </a:t>
            </a:r>
            <a:r>
              <a:rPr lang="nl-BE" i="1" u="sng" dirty="0" err="1">
                <a:sym typeface="Wingdings" panose="05000000000000000000" pitchFamily="2" charset="2"/>
              </a:rPr>
              <a:t>and</a:t>
            </a:r>
            <a:r>
              <a:rPr lang="nl-BE" i="1" u="sng" dirty="0">
                <a:sym typeface="Wingdings" panose="05000000000000000000" pitchFamily="2" charset="2"/>
              </a:rPr>
              <a:t> </a:t>
            </a:r>
            <a:r>
              <a:rPr lang="nl-BE" i="1" u="sng" dirty="0" err="1">
                <a:sym typeface="Wingdings" panose="05000000000000000000" pitchFamily="2" charset="2"/>
              </a:rPr>
              <a:t>vision</a:t>
            </a:r>
            <a:r>
              <a:rPr lang="nl-BE" i="1" u="sng" dirty="0">
                <a:sym typeface="Wingdings" panose="05000000000000000000" pitchFamily="2" charset="2"/>
              </a:rPr>
              <a:t> </a:t>
            </a:r>
            <a:r>
              <a:rPr lang="nl-BE" i="1" dirty="0" err="1" smtClean="0"/>
              <a:t>play</a:t>
            </a:r>
            <a:r>
              <a:rPr lang="nl-BE" i="1" dirty="0" smtClean="0"/>
              <a:t> </a:t>
            </a:r>
            <a:r>
              <a:rPr lang="nl-BE" i="1" dirty="0"/>
              <a:t>out in teacher </a:t>
            </a:r>
            <a:r>
              <a:rPr lang="nl-BE" i="1" dirty="0" err="1"/>
              <a:t>educator</a:t>
            </a:r>
            <a:r>
              <a:rPr lang="nl-BE" i="1" dirty="0"/>
              <a:t> development</a:t>
            </a:r>
            <a:endParaRPr lang="nl-BE" i="1" dirty="0" smtClean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making explicit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underlying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b="1" dirty="0" smtClean="0">
                <a:sym typeface="Wingdings" panose="05000000000000000000" pitchFamily="2" charset="2"/>
              </a:rPr>
              <a:t>rationale </a:t>
            </a:r>
            <a:r>
              <a:rPr lang="nl-BE" b="1" dirty="0" err="1" smtClean="0">
                <a:sym typeface="Wingdings" panose="05000000000000000000" pitchFamily="2" charset="2"/>
              </a:rPr>
              <a:t>and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ym typeface="Wingdings" panose="05000000000000000000" pitchFamily="2" charset="2"/>
              </a:rPr>
              <a:t>justification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of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practice</a:t>
            </a:r>
            <a:r>
              <a:rPr lang="nl-BE" dirty="0" smtClean="0">
                <a:sym typeface="Wingdings" panose="05000000000000000000" pitchFamily="2" charset="2"/>
              </a:rPr>
              <a:t> (</a:t>
            </a:r>
            <a:r>
              <a:rPr lang="nl-BE" dirty="0" err="1" smtClean="0">
                <a:sym typeface="Wingdings" panose="05000000000000000000" pitchFamily="2" charset="2"/>
              </a:rPr>
              <a:t>practice-based</a:t>
            </a:r>
            <a:r>
              <a:rPr lang="nl-BE" dirty="0" smtClean="0">
                <a:sym typeface="Wingdings" panose="05000000000000000000" pitchFamily="2" charset="2"/>
              </a:rPr>
              <a:t>)</a:t>
            </a:r>
          </a:p>
          <a:p>
            <a:endParaRPr lang="nl-BE" sz="2000" dirty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Present </a:t>
            </a:r>
            <a:r>
              <a:rPr lang="nl-BE" dirty="0" err="1" smtClean="0">
                <a:sym typeface="Wingdings" panose="05000000000000000000" pitchFamily="2" charset="2"/>
              </a:rPr>
              <a:t>it</a:t>
            </a:r>
            <a:r>
              <a:rPr lang="nl-BE" dirty="0" smtClean="0">
                <a:sym typeface="Wingdings" panose="05000000000000000000" pitchFamily="2" charset="2"/>
              </a:rPr>
              <a:t> as a </a:t>
            </a:r>
            <a:r>
              <a:rPr lang="nl-BE" b="1" dirty="0" smtClean="0">
                <a:sym typeface="Wingdings" panose="05000000000000000000" pitchFamily="2" charset="2"/>
              </a:rPr>
              <a:t>“</a:t>
            </a:r>
            <a:r>
              <a:rPr lang="nl-BE" b="1" dirty="0" err="1" smtClean="0">
                <a:sym typeface="Wingdings" panose="05000000000000000000" pitchFamily="2" charset="2"/>
              </a:rPr>
              <a:t>good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ym typeface="Wingdings" panose="05000000000000000000" pitchFamily="2" charset="2"/>
              </a:rPr>
              <a:t>example</a:t>
            </a:r>
            <a:r>
              <a:rPr lang="nl-BE" b="1" dirty="0" smtClean="0">
                <a:sym typeface="Wingdings" panose="05000000000000000000" pitchFamily="2" charset="2"/>
              </a:rPr>
              <a:t> of </a:t>
            </a:r>
            <a:r>
              <a:rPr lang="nl-BE" b="1" dirty="0" err="1" smtClean="0">
                <a:sym typeface="Wingdings" panose="05000000000000000000" pitchFamily="2" charset="2"/>
              </a:rPr>
              <a:t>practice</a:t>
            </a:r>
            <a:r>
              <a:rPr lang="nl-BE" b="1" dirty="0" smtClean="0">
                <a:sym typeface="Wingdings" panose="05000000000000000000" pitchFamily="2" charset="2"/>
              </a:rPr>
              <a:t>” </a:t>
            </a:r>
            <a:r>
              <a:rPr lang="nl-BE" dirty="0" smtClean="0">
                <a:sym typeface="Wingdings" panose="05000000000000000000" pitchFamily="2" charset="2"/>
              </a:rPr>
              <a:t>(NOT “</a:t>
            </a:r>
            <a:r>
              <a:rPr lang="nl-BE" dirty="0" err="1" smtClean="0">
                <a:sym typeface="Wingdings" panose="05000000000000000000" pitchFamily="2" charset="2"/>
              </a:rPr>
              <a:t>example</a:t>
            </a:r>
            <a:r>
              <a:rPr lang="nl-BE" dirty="0" smtClean="0">
                <a:sym typeface="Wingdings" panose="05000000000000000000" pitchFamily="2" charset="2"/>
              </a:rPr>
              <a:t> of </a:t>
            </a:r>
            <a:r>
              <a:rPr lang="nl-BE" dirty="0" err="1" smtClean="0">
                <a:sym typeface="Wingdings" panose="05000000000000000000" pitchFamily="2" charset="2"/>
              </a:rPr>
              <a:t>good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practice</a:t>
            </a:r>
            <a:r>
              <a:rPr lang="nl-BE" dirty="0" smtClean="0">
                <a:sym typeface="Wingdings" panose="05000000000000000000" pitchFamily="2" charset="2"/>
              </a:rPr>
              <a:t>”)</a:t>
            </a:r>
          </a:p>
          <a:p>
            <a:endParaRPr lang="nl-BE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51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3.4. </a:t>
            </a:r>
            <a:r>
              <a:rPr lang="nl-BE" dirty="0" err="1" smtClean="0"/>
              <a:t>Pedagogy</a:t>
            </a:r>
            <a:r>
              <a:rPr lang="nl-BE" dirty="0" smtClean="0"/>
              <a:t> of discomfort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Difficult</a:t>
            </a:r>
            <a:r>
              <a:rPr lang="nl-BE" dirty="0" smtClean="0"/>
              <a:t> but </a:t>
            </a:r>
            <a:r>
              <a:rPr lang="nl-BE" dirty="0" err="1" smtClean="0"/>
              <a:t>essential</a:t>
            </a:r>
            <a:r>
              <a:rPr lang="nl-BE" dirty="0" smtClean="0"/>
              <a:t> </a:t>
            </a:r>
            <a:r>
              <a:rPr lang="nl-BE" dirty="0" err="1" smtClean="0"/>
              <a:t>challenge</a:t>
            </a:r>
            <a:r>
              <a:rPr lang="nl-BE" dirty="0" smtClean="0"/>
              <a:t>: making teacher </a:t>
            </a:r>
            <a:r>
              <a:rPr lang="nl-BE" dirty="0" err="1" smtClean="0"/>
              <a:t>educators</a:t>
            </a:r>
            <a:r>
              <a:rPr lang="nl-BE" dirty="0" smtClean="0"/>
              <a:t> </a:t>
            </a:r>
            <a:r>
              <a:rPr lang="nl-BE" dirty="0" err="1" smtClean="0"/>
              <a:t>give</a:t>
            </a:r>
            <a:r>
              <a:rPr lang="nl-BE" dirty="0" smtClean="0"/>
              <a:t> up </a:t>
            </a:r>
            <a:r>
              <a:rPr lang="nl-BE" dirty="0" err="1" smtClean="0"/>
              <a:t>their</a:t>
            </a:r>
            <a:r>
              <a:rPr lang="nl-BE" dirty="0" smtClean="0"/>
              <a:t> </a:t>
            </a:r>
            <a:r>
              <a:rPr lang="nl-BE" dirty="0" err="1" smtClean="0"/>
              <a:t>assumption</a:t>
            </a:r>
            <a:r>
              <a:rPr lang="nl-BE" dirty="0" smtClean="0"/>
              <a:t> of </a:t>
            </a:r>
            <a:r>
              <a:rPr lang="nl-BE" dirty="0" err="1" smtClean="0"/>
              <a:t>being</a:t>
            </a:r>
            <a:r>
              <a:rPr lang="nl-BE" dirty="0" smtClean="0"/>
              <a:t> “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one</a:t>
            </a:r>
            <a:r>
              <a:rPr lang="nl-BE" dirty="0" smtClean="0"/>
              <a:t> </a:t>
            </a:r>
            <a:r>
              <a:rPr lang="nl-BE" dirty="0" err="1" smtClean="0"/>
              <a:t>who</a:t>
            </a:r>
            <a:r>
              <a:rPr lang="nl-BE" dirty="0" smtClean="0"/>
              <a:t> (has </a:t>
            </a:r>
            <a:r>
              <a:rPr lang="nl-BE" dirty="0" err="1" smtClean="0"/>
              <a:t>to</a:t>
            </a:r>
            <a:r>
              <a:rPr lang="nl-BE" dirty="0" smtClean="0"/>
              <a:t>) </a:t>
            </a:r>
            <a:r>
              <a:rPr lang="nl-BE" dirty="0" err="1" smtClean="0"/>
              <a:t>know</a:t>
            </a:r>
            <a:r>
              <a:rPr lang="nl-BE" dirty="0" smtClean="0"/>
              <a:t>(s)” </a:t>
            </a:r>
          </a:p>
          <a:p>
            <a:pPr lvl="1"/>
            <a:r>
              <a:rPr lang="nl-BE" dirty="0" err="1" smtClean="0">
                <a:sym typeface="Wingdings" panose="05000000000000000000" pitchFamily="2" charset="2"/>
              </a:rPr>
              <a:t>Condition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for</a:t>
            </a:r>
            <a:r>
              <a:rPr lang="nl-BE" dirty="0" smtClean="0">
                <a:sym typeface="Wingdings" panose="05000000000000000000" pitchFamily="2" charset="2"/>
              </a:rPr>
              <a:t> professional </a:t>
            </a:r>
            <a:r>
              <a:rPr lang="nl-BE" dirty="0" err="1" smtClean="0">
                <a:sym typeface="Wingdings" panose="05000000000000000000" pitchFamily="2" charset="2"/>
              </a:rPr>
              <a:t>learning</a:t>
            </a:r>
            <a:endParaRPr lang="nl-BE" dirty="0" smtClean="0">
              <a:sym typeface="Wingdings" panose="05000000000000000000" pitchFamily="2" charset="2"/>
            </a:endParaRPr>
          </a:p>
          <a:p>
            <a:pPr lvl="1"/>
            <a:r>
              <a:rPr lang="nl-BE" dirty="0" err="1" smtClean="0">
                <a:sym typeface="Wingdings" panose="05000000000000000000" pitchFamily="2" charset="2"/>
              </a:rPr>
              <a:t>uncomfortable</a:t>
            </a:r>
            <a:endParaRPr lang="nl-BE" dirty="0" smtClean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Constant “</a:t>
            </a:r>
            <a:r>
              <a:rPr lang="nl-BE" dirty="0" err="1" smtClean="0">
                <a:sym typeface="Wingdings" panose="05000000000000000000" pitchFamily="2" charset="2"/>
              </a:rPr>
              <a:t>tension</a:t>
            </a:r>
            <a:r>
              <a:rPr lang="nl-BE" dirty="0" smtClean="0">
                <a:sym typeface="Wingdings" panose="05000000000000000000" pitchFamily="2" charset="2"/>
              </a:rPr>
              <a:t>” (Berry, 2007) in a </a:t>
            </a:r>
            <a:r>
              <a:rPr lang="nl-BE" dirty="0" err="1" smtClean="0">
                <a:sym typeface="Wingdings" panose="05000000000000000000" pitchFamily="2" charset="2"/>
              </a:rPr>
              <a:t>pedagogy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for</a:t>
            </a:r>
            <a:r>
              <a:rPr lang="nl-BE" dirty="0" smtClean="0">
                <a:sym typeface="Wingdings" panose="05000000000000000000" pitchFamily="2" charset="2"/>
              </a:rPr>
              <a:t> teacher </a:t>
            </a:r>
            <a:r>
              <a:rPr lang="nl-BE" dirty="0" err="1" smtClean="0">
                <a:sym typeface="Wingdings" panose="05000000000000000000" pitchFamily="2" charset="2"/>
              </a:rPr>
              <a:t>educator</a:t>
            </a:r>
            <a:r>
              <a:rPr lang="nl-BE" dirty="0" smtClean="0">
                <a:sym typeface="Wingdings" panose="05000000000000000000" pitchFamily="2" charset="2"/>
              </a:rPr>
              <a:t> development: </a:t>
            </a:r>
            <a:r>
              <a:rPr lang="nl-BE" dirty="0" err="1" smtClean="0">
                <a:sym typeface="Wingdings" panose="05000000000000000000" pitchFamily="2" charset="2"/>
              </a:rPr>
              <a:t>creating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safety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openness</a:t>
            </a:r>
            <a:r>
              <a:rPr lang="nl-BE" dirty="0" smtClean="0"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ym typeface="Wingdings" panose="05000000000000000000" pitchFamily="2" charset="2"/>
              </a:rPr>
              <a:t>while</a:t>
            </a:r>
            <a:r>
              <a:rPr lang="nl-BE" dirty="0" smtClean="0">
                <a:sym typeface="Wingdings" panose="05000000000000000000" pitchFamily="2" charset="2"/>
              </a:rPr>
              <a:t> at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same</a:t>
            </a:r>
            <a:r>
              <a:rPr lang="nl-BE" dirty="0" smtClean="0">
                <a:sym typeface="Wingdings" panose="05000000000000000000" pitchFamily="2" charset="2"/>
              </a:rPr>
              <a:t> time </a:t>
            </a:r>
            <a:r>
              <a:rPr lang="nl-BE" dirty="0" err="1" smtClean="0">
                <a:sym typeface="Wingdings" panose="05000000000000000000" pitchFamily="2" charset="2"/>
              </a:rPr>
              <a:t>discomforting</a:t>
            </a:r>
            <a:r>
              <a:rPr lang="nl-BE" dirty="0" smtClean="0"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ym typeface="Wingdings" panose="05000000000000000000" pitchFamily="2" charset="2"/>
              </a:rPr>
              <a:t>challenging</a:t>
            </a:r>
            <a:r>
              <a:rPr lang="nl-BE" dirty="0" smtClean="0"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ym typeface="Wingdings" panose="05000000000000000000" pitchFamily="2" charset="2"/>
              </a:rPr>
              <a:t>disturbing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taken-</a:t>
            </a:r>
            <a:r>
              <a:rPr lang="nl-BE" dirty="0" err="1" smtClean="0">
                <a:sym typeface="Wingdings" panose="05000000000000000000" pitchFamily="2" charset="2"/>
              </a:rPr>
              <a:t>for</a:t>
            </a:r>
            <a:r>
              <a:rPr lang="nl-BE" dirty="0" smtClean="0">
                <a:sym typeface="Wingdings" panose="05000000000000000000" pitchFamily="2" charset="2"/>
              </a:rPr>
              <a:t>-</a:t>
            </a:r>
            <a:r>
              <a:rPr lang="nl-BE" dirty="0" err="1" smtClean="0">
                <a:sym typeface="Wingdings" panose="05000000000000000000" pitchFamily="2" charset="2"/>
              </a:rPr>
              <a:t>grantedness</a:t>
            </a:r>
            <a:r>
              <a:rPr lang="nl-BE" dirty="0" smtClean="0">
                <a:sym typeface="Wingdings" panose="05000000000000000000" pitchFamily="2" charset="2"/>
              </a:rPr>
              <a:t>…. in </a:t>
            </a:r>
            <a:r>
              <a:rPr lang="nl-BE" dirty="0" err="1" smtClean="0">
                <a:sym typeface="Wingdings" panose="05000000000000000000" pitchFamily="2" charset="2"/>
              </a:rPr>
              <a:t>an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ethical</a:t>
            </a:r>
            <a:r>
              <a:rPr lang="nl-BE" dirty="0" smtClean="0">
                <a:sym typeface="Wingdings" panose="05000000000000000000" pitchFamily="2" charset="2"/>
              </a:rPr>
              <a:t> way</a:t>
            </a:r>
          </a:p>
          <a:p>
            <a:r>
              <a:rPr lang="nl-BE" dirty="0" err="1" smtClean="0">
                <a:sym typeface="Wingdings" panose="05000000000000000000" pitchFamily="2" charset="2"/>
              </a:rPr>
              <a:t>Cochran</a:t>
            </a:r>
            <a:r>
              <a:rPr lang="nl-BE" dirty="0" smtClean="0">
                <a:sym typeface="Wingdings" panose="05000000000000000000" pitchFamily="2" charset="2"/>
              </a:rPr>
              <a:t>-Smith (2003): </a:t>
            </a:r>
            <a:r>
              <a:rPr lang="nl-BE" dirty="0" err="1" smtClean="0">
                <a:sym typeface="Wingdings" panose="05000000000000000000" pitchFamily="2" charset="2"/>
              </a:rPr>
              <a:t>learning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un-learning</a:t>
            </a:r>
            <a:r>
              <a:rPr lang="nl-BE" dirty="0" smtClean="0">
                <a:sym typeface="Wingdings" panose="05000000000000000000" pitchFamily="2" charset="2"/>
              </a:rPr>
              <a:t>  </a:t>
            </a:r>
            <a:r>
              <a:rPr lang="nl-BE" dirty="0" err="1" smtClean="0">
                <a:sym typeface="Wingdings" panose="05000000000000000000" pitchFamily="2" charset="2"/>
              </a:rPr>
              <a:t>inquiry</a:t>
            </a:r>
            <a:r>
              <a:rPr lang="nl-BE" dirty="0" smtClean="0">
                <a:sym typeface="Wingdings" panose="05000000000000000000" pitchFamily="2" charset="2"/>
              </a:rPr>
              <a:t> as a stance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71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00B050"/>
                </a:solidFill>
              </a:rPr>
              <a:t>Enacted</a:t>
            </a:r>
            <a:r>
              <a:rPr lang="nl-BE" dirty="0" smtClean="0">
                <a:solidFill>
                  <a:srgbClr val="00B050"/>
                </a:solidFill>
              </a:rPr>
              <a:t> as…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 smtClean="0"/>
              <a:t>Making </a:t>
            </a:r>
            <a:r>
              <a:rPr lang="nl-BE" u="sng" dirty="0" err="1" smtClean="0"/>
              <a:t>them</a:t>
            </a:r>
            <a:r>
              <a:rPr lang="nl-BE" u="sng" dirty="0" smtClean="0"/>
              <a:t> </a:t>
            </a:r>
            <a:r>
              <a:rPr lang="nl-BE" u="sng" dirty="0" err="1" smtClean="0"/>
              <a:t>study</a:t>
            </a:r>
            <a:r>
              <a:rPr lang="nl-BE" u="sng" dirty="0" smtClean="0"/>
              <a:t> </a:t>
            </a:r>
            <a:r>
              <a:rPr lang="nl-BE" dirty="0" smtClean="0"/>
              <a:t>(</a:t>
            </a:r>
            <a:r>
              <a:rPr lang="nl-BE" dirty="0" err="1" smtClean="0"/>
              <a:t>instead</a:t>
            </a:r>
            <a:r>
              <a:rPr lang="nl-BE" dirty="0" smtClean="0"/>
              <a:t> of </a:t>
            </a:r>
            <a:r>
              <a:rPr lang="nl-BE" dirty="0" err="1" smtClean="0"/>
              <a:t>just</a:t>
            </a:r>
            <a:r>
              <a:rPr lang="nl-BE" dirty="0" smtClean="0"/>
              <a:t> “reading” or “</a:t>
            </a:r>
            <a:r>
              <a:rPr lang="nl-BE" dirty="0" err="1" smtClean="0"/>
              <a:t>associating</a:t>
            </a:r>
            <a:r>
              <a:rPr lang="nl-BE" dirty="0" smtClean="0"/>
              <a:t> reading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experiences</a:t>
            </a:r>
            <a:r>
              <a:rPr lang="nl-BE" dirty="0" smtClean="0"/>
              <a:t>; storytelling)</a:t>
            </a:r>
          </a:p>
          <a:p>
            <a:pPr lvl="1"/>
            <a:r>
              <a:rPr lang="nl-BE" dirty="0" smtClean="0"/>
              <a:t>Too </a:t>
            </a:r>
            <a:r>
              <a:rPr lang="nl-BE" dirty="0" err="1" smtClean="0"/>
              <a:t>comfortable</a:t>
            </a:r>
            <a:r>
              <a:rPr lang="nl-BE" dirty="0" smtClean="0"/>
              <a:t>!</a:t>
            </a:r>
          </a:p>
          <a:p>
            <a:pPr lvl="1"/>
            <a:endParaRPr lang="nl-BE" dirty="0"/>
          </a:p>
          <a:p>
            <a:r>
              <a:rPr lang="nl-BE" u="sng" dirty="0" err="1" smtClean="0"/>
              <a:t>Choosing</a:t>
            </a:r>
            <a:r>
              <a:rPr lang="nl-BE" u="sng" dirty="0" smtClean="0"/>
              <a:t> </a:t>
            </a:r>
            <a:r>
              <a:rPr lang="nl-BE" u="sng" dirty="0" err="1" smtClean="0"/>
              <a:t>and</a:t>
            </a:r>
            <a:r>
              <a:rPr lang="nl-BE" u="sng" dirty="0" smtClean="0"/>
              <a:t> </a:t>
            </a:r>
            <a:r>
              <a:rPr lang="nl-BE" u="sng" dirty="0" err="1" smtClean="0"/>
              <a:t>sharing</a:t>
            </a:r>
            <a:r>
              <a:rPr lang="nl-BE" u="sng" dirty="0" smtClean="0"/>
              <a:t> </a:t>
            </a:r>
            <a:r>
              <a:rPr lang="nl-BE" u="sng" dirty="0" err="1" smtClean="0"/>
              <a:t>the</a:t>
            </a:r>
            <a:r>
              <a:rPr lang="nl-BE" u="sng" dirty="0" smtClean="0"/>
              <a:t> red thread-</a:t>
            </a:r>
            <a:r>
              <a:rPr lang="nl-BE" u="sng" dirty="0" err="1" smtClean="0"/>
              <a:t>practice</a:t>
            </a:r>
            <a:r>
              <a:rPr lang="nl-BE" dirty="0" smtClean="0"/>
              <a:t>: </a:t>
            </a:r>
            <a:r>
              <a:rPr lang="nl-BE" dirty="0" err="1" smtClean="0"/>
              <a:t>intensified</a:t>
            </a:r>
            <a:r>
              <a:rPr lang="nl-BE" dirty="0" smtClean="0"/>
              <a:t> </a:t>
            </a:r>
            <a:r>
              <a:rPr lang="nl-BE" dirty="0" err="1" smtClean="0"/>
              <a:t>experience</a:t>
            </a:r>
            <a:r>
              <a:rPr lang="nl-BE" dirty="0" smtClean="0"/>
              <a:t> of exposure, </a:t>
            </a:r>
            <a:r>
              <a:rPr lang="nl-BE" dirty="0" err="1" smtClean="0"/>
              <a:t>vulnerability</a:t>
            </a:r>
            <a:r>
              <a:rPr lang="nl-BE" dirty="0" smtClean="0"/>
              <a:t>, </a:t>
            </a:r>
            <a:r>
              <a:rPr lang="nl-BE" dirty="0" err="1" smtClean="0"/>
              <a:t>visibility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anticipating</a:t>
            </a:r>
            <a:r>
              <a:rPr lang="nl-BE" dirty="0" smtClean="0">
                <a:sym typeface="Wingdings" panose="05000000000000000000" pitchFamily="2" charset="2"/>
              </a:rPr>
              <a:t>/</a:t>
            </a:r>
            <a:r>
              <a:rPr lang="nl-BE" dirty="0" err="1" smtClean="0">
                <a:sym typeface="Wingdings" panose="05000000000000000000" pitchFamily="2" charset="2"/>
              </a:rPr>
              <a:t>avoiding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negative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judgment</a:t>
            </a:r>
            <a:endParaRPr lang="nl-BE" dirty="0" smtClean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Awareness of </a:t>
            </a:r>
            <a:r>
              <a:rPr lang="nl-BE" dirty="0" err="1" smtClean="0">
                <a:sym typeface="Wingdings" panose="05000000000000000000" pitchFamily="2" charset="2"/>
              </a:rPr>
              <a:t>competitive</a:t>
            </a:r>
            <a:r>
              <a:rPr lang="nl-BE" dirty="0" smtClean="0">
                <a:sym typeface="Wingdings" panose="05000000000000000000" pitchFamily="2" charset="2"/>
              </a:rPr>
              <a:t>, market environment (different </a:t>
            </a:r>
            <a:r>
              <a:rPr lang="nl-BE" dirty="0" err="1" smtClean="0">
                <a:sym typeface="Wingdings" panose="05000000000000000000" pitchFamily="2" charset="2"/>
              </a:rPr>
              <a:t>institutes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competing</a:t>
            </a:r>
            <a:r>
              <a:rPr lang="nl-BE" dirty="0" smtClean="0">
                <a:sym typeface="Wingdings" panose="05000000000000000000" pitchFamily="2" charset="2"/>
              </a:rPr>
              <a:t> on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market)  feeling </a:t>
            </a:r>
            <a:r>
              <a:rPr lang="nl-BE" dirty="0" err="1" smtClean="0">
                <a:sym typeface="Wingdings" panose="05000000000000000000" pitchFamily="2" charset="2"/>
              </a:rPr>
              <a:t>exposed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72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Surprising</a:t>
            </a:r>
            <a:r>
              <a:rPr lang="nl-BE" dirty="0" smtClean="0"/>
              <a:t> </a:t>
            </a:r>
            <a:r>
              <a:rPr lang="nl-BE" dirty="0" err="1" smtClean="0"/>
              <a:t>observation</a:t>
            </a:r>
            <a:r>
              <a:rPr lang="nl-BE" dirty="0" smtClean="0"/>
              <a:t>: ‘support’ or ‘</a:t>
            </a:r>
            <a:r>
              <a:rPr lang="nl-BE" dirty="0" err="1" smtClean="0"/>
              <a:t>involvement</a:t>
            </a:r>
            <a:r>
              <a:rPr lang="nl-BE" dirty="0" smtClean="0"/>
              <a:t>’ of teacher training </a:t>
            </a:r>
            <a:r>
              <a:rPr lang="nl-BE" dirty="0" err="1" smtClean="0"/>
              <a:t>institute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ambiguous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feelings</a:t>
            </a:r>
            <a:r>
              <a:rPr lang="nl-BE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nl-BE" dirty="0" err="1" smtClean="0">
                <a:sym typeface="Wingdings" panose="05000000000000000000" pitchFamily="2" charset="2"/>
              </a:rPr>
              <a:t>Loyalty</a:t>
            </a:r>
            <a:r>
              <a:rPr lang="nl-BE" dirty="0" smtClean="0"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ym typeface="Wingdings" panose="05000000000000000000" pitchFamily="2" charset="2"/>
              </a:rPr>
              <a:t>gratitude</a:t>
            </a:r>
            <a:r>
              <a:rPr lang="nl-BE" dirty="0" smtClean="0"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ym typeface="Wingdings" panose="05000000000000000000" pitchFamily="2" charset="2"/>
              </a:rPr>
              <a:t>acknowledgement</a:t>
            </a:r>
            <a:endParaRPr lang="nl-BE" dirty="0" smtClean="0">
              <a:sym typeface="Wingdings" panose="05000000000000000000" pitchFamily="2" charset="2"/>
            </a:endParaRPr>
          </a:p>
          <a:p>
            <a:pPr lvl="1"/>
            <a:r>
              <a:rPr lang="nl-BE" dirty="0" err="1" smtClean="0">
                <a:sym typeface="Wingdings" panose="05000000000000000000" pitchFamily="2" charset="2"/>
              </a:rPr>
              <a:t>under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scrunity</a:t>
            </a:r>
            <a:r>
              <a:rPr lang="nl-BE" dirty="0" smtClean="0"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ym typeface="Wingdings" panose="05000000000000000000" pitchFamily="2" charset="2"/>
              </a:rPr>
              <a:t>fear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fail</a:t>
            </a:r>
            <a:r>
              <a:rPr lang="nl-BE" dirty="0" smtClean="0">
                <a:sym typeface="Wingdings" panose="05000000000000000000" pitchFamily="2" charset="2"/>
              </a:rPr>
              <a:t> or </a:t>
            </a:r>
            <a:r>
              <a:rPr lang="nl-BE" dirty="0" err="1" smtClean="0">
                <a:sym typeface="Wingdings" panose="05000000000000000000" pitchFamily="2" charset="2"/>
              </a:rPr>
              <a:t>pressure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for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loyalty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institute’s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vision</a:t>
            </a:r>
            <a:r>
              <a:rPr lang="nl-BE" dirty="0" smtClean="0">
                <a:sym typeface="Wingdings" panose="05000000000000000000" pitchFamily="2" charset="2"/>
              </a:rPr>
              <a:t>…  </a:t>
            </a:r>
            <a:r>
              <a:rPr lang="nl-BE" dirty="0" err="1" smtClean="0">
                <a:sym typeface="Wingdings" panose="05000000000000000000" pitchFamily="2" charset="2"/>
              </a:rPr>
              <a:t>paralyzing</a:t>
            </a:r>
            <a:r>
              <a:rPr lang="nl-BE" dirty="0" smtClean="0">
                <a:sym typeface="Wingdings" panose="05000000000000000000" pitchFamily="2" charset="2"/>
              </a:rPr>
              <a:t>, withdrawal</a:t>
            </a:r>
          </a:p>
          <a:p>
            <a:pPr marL="359637" lvl="1" indent="0">
              <a:buNone/>
            </a:pPr>
            <a:endParaRPr lang="nl-BE" dirty="0" smtClean="0">
              <a:sym typeface="Wingdings" panose="05000000000000000000" pitchFamily="2" charset="2"/>
            </a:endParaRPr>
          </a:p>
          <a:p>
            <a:pPr marL="359637" lvl="1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!! “Politics” of </a:t>
            </a:r>
            <a:r>
              <a:rPr lang="nl-BE" dirty="0" err="1" smtClean="0">
                <a:sym typeface="Wingdings" panose="05000000000000000000" pitchFamily="2" charset="2"/>
              </a:rPr>
              <a:t>identity</a:t>
            </a:r>
            <a:r>
              <a:rPr lang="nl-BE" dirty="0" smtClean="0">
                <a:sym typeface="Wingdings" panose="05000000000000000000" pitchFamily="2" charset="2"/>
              </a:rPr>
              <a:t>/</a:t>
            </a:r>
            <a:r>
              <a:rPr lang="nl-BE" dirty="0" err="1" smtClean="0">
                <a:sym typeface="Wingdings" panose="05000000000000000000" pitchFamily="2" charset="2"/>
              </a:rPr>
              <a:t>loyalty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vision</a:t>
            </a:r>
            <a:r>
              <a:rPr lang="nl-BE" dirty="0" smtClean="0">
                <a:sym typeface="Wingdings" panose="05000000000000000000" pitchFamily="2" charset="2"/>
              </a:rPr>
              <a:t>  </a:t>
            </a:r>
            <a:r>
              <a:rPr lang="nl-BE" dirty="0" err="1" smtClean="0">
                <a:sym typeface="Wingdings" panose="05000000000000000000" pitchFamily="2" charset="2"/>
              </a:rPr>
              <a:t>interfering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with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need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for</a:t>
            </a:r>
            <a:r>
              <a:rPr lang="nl-BE" dirty="0" smtClean="0">
                <a:sym typeface="Wingdings" panose="05000000000000000000" pitchFamily="2" charset="2"/>
              </a:rPr>
              <a:t> a ‘safe’, ‘</a:t>
            </a:r>
            <a:r>
              <a:rPr lang="nl-BE" dirty="0" err="1" smtClean="0">
                <a:sym typeface="Wingdings" panose="05000000000000000000" pitchFamily="2" charset="2"/>
              </a:rPr>
              <a:t>authentic</a:t>
            </a:r>
            <a:r>
              <a:rPr lang="nl-BE" dirty="0" smtClean="0">
                <a:sym typeface="Wingdings" panose="05000000000000000000" pitchFamily="2" charset="2"/>
              </a:rPr>
              <a:t>’ </a:t>
            </a:r>
            <a:r>
              <a:rPr lang="nl-BE" dirty="0" err="1" smtClean="0">
                <a:sym typeface="Wingdings" panose="05000000000000000000" pitchFamily="2" charset="2"/>
              </a:rPr>
              <a:t>learning</a:t>
            </a:r>
            <a:r>
              <a:rPr lang="nl-BE" dirty="0" smtClean="0">
                <a:sym typeface="Wingdings" panose="05000000000000000000" pitchFamily="2" charset="2"/>
              </a:rPr>
              <a:t> environment/</a:t>
            </a:r>
            <a:r>
              <a:rPr lang="nl-BE" dirty="0" err="1" smtClean="0">
                <a:sym typeface="Wingdings" panose="05000000000000000000" pitchFamily="2" charset="2"/>
              </a:rPr>
              <a:t>climate</a:t>
            </a:r>
            <a:endParaRPr lang="nl-BE" dirty="0" smtClean="0">
              <a:sym typeface="Wingdings" panose="05000000000000000000" pitchFamily="2" charset="2"/>
            </a:endParaRP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40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2.5. </a:t>
            </a:r>
            <a:r>
              <a:rPr lang="nl-BE" dirty="0" err="1" smtClean="0"/>
              <a:t>Reflective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researcher’s</a:t>
            </a:r>
            <a:r>
              <a:rPr lang="nl-BE" dirty="0" smtClean="0"/>
              <a:t> attitude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 smtClean="0"/>
              <a:t>Reflection</a:t>
            </a:r>
            <a:r>
              <a:rPr lang="nl-BE" dirty="0"/>
              <a:t> </a:t>
            </a:r>
            <a:r>
              <a:rPr lang="nl-BE" dirty="0" smtClean="0"/>
              <a:t>= 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attitude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skill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basis </a:t>
            </a:r>
            <a:r>
              <a:rPr lang="nl-BE" dirty="0" err="1" smtClean="0">
                <a:sym typeface="Wingdings" panose="05000000000000000000" pitchFamily="2" charset="2"/>
              </a:rPr>
              <a:t>for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researcher’s</a:t>
            </a:r>
            <a:r>
              <a:rPr lang="nl-BE" dirty="0" smtClean="0">
                <a:sym typeface="Wingdings" panose="05000000000000000000" pitchFamily="2" charset="2"/>
              </a:rPr>
              <a:t> attitude</a:t>
            </a: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Matter of form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content</a:t>
            </a:r>
          </a:p>
        </p:txBody>
      </p:sp>
    </p:spTree>
    <p:extLst>
      <p:ext uri="{BB962C8B-B14F-4D97-AF65-F5344CB8AC3E}">
        <p14:creationId xmlns:p14="http://schemas.microsoft.com/office/powerpoint/2010/main" val="19317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2743200" y="2171700"/>
            <a:ext cx="4064000" cy="3229006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4216400" y="4585073"/>
            <a:ext cx="1117600" cy="1015689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6000" dirty="0">
                <a:solidFill>
                  <a:srgbClr val="000000"/>
                </a:solidFill>
                <a:latin typeface="Univers" pitchFamily="34" charset="0"/>
              </a:rPr>
              <a:t>2</a:t>
            </a:r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2235200" y="2971801"/>
            <a:ext cx="1117600" cy="92304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6000" dirty="0">
                <a:solidFill>
                  <a:srgbClr val="000000"/>
                </a:solidFill>
                <a:latin typeface="Univers" pitchFamily="34" charset="0"/>
              </a:rPr>
              <a:t>3</a:t>
            </a:r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4216400" y="2045732"/>
            <a:ext cx="1117600" cy="92606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6000" dirty="0">
                <a:solidFill>
                  <a:srgbClr val="000000"/>
                </a:solidFill>
                <a:latin typeface="Univers" pitchFamily="34" charset="0"/>
              </a:rPr>
              <a:t>4</a:t>
            </a:r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5970966" y="2571753"/>
            <a:ext cx="1141039" cy="100126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6000" dirty="0">
                <a:solidFill>
                  <a:srgbClr val="000000"/>
                </a:solidFill>
                <a:latin typeface="Univers" pitchFamily="34" charset="0"/>
              </a:rPr>
              <a:t>5</a:t>
            </a:r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6096000" y="3786203"/>
            <a:ext cx="1117600" cy="1010949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6000" dirty="0">
                <a:solidFill>
                  <a:srgbClr val="000000"/>
                </a:solidFill>
                <a:latin typeface="Univers" pitchFamily="34" charset="0"/>
              </a:rPr>
              <a:t>1</a:t>
            </a: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 rot="14822173">
            <a:off x="5372100" y="5074236"/>
            <a:ext cx="228600" cy="406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 rot="8125464">
            <a:off x="6022964" y="2388592"/>
            <a:ext cx="406400" cy="31476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 rot="4055835">
            <a:off x="3979992" y="1985456"/>
            <a:ext cx="317794" cy="478375"/>
          </a:xfrm>
          <a:prstGeom prst="triangle">
            <a:avLst>
              <a:gd name="adj" fmla="val 5902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 rot="21376158">
            <a:off x="2484801" y="3810999"/>
            <a:ext cx="703891" cy="531938"/>
          </a:xfrm>
          <a:prstGeom prst="triangle">
            <a:avLst>
              <a:gd name="adj" fmla="val 477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524000" y="1257301"/>
            <a:ext cx="619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 err="1" smtClean="0">
                <a:solidFill>
                  <a:srgbClr val="000000"/>
                </a:solidFill>
                <a:latin typeface="Arial" charset="0"/>
              </a:rPr>
              <a:t>Alternative</a:t>
            </a:r>
            <a:r>
              <a:rPr lang="nl-NL" sz="2000" dirty="0" smtClean="0">
                <a:solidFill>
                  <a:srgbClr val="000000"/>
                </a:solidFill>
                <a:latin typeface="Arial" charset="0"/>
              </a:rPr>
              <a:t> actions: </a:t>
            </a:r>
            <a:r>
              <a:rPr lang="nl-NL" sz="2000" dirty="0" err="1" smtClean="0">
                <a:solidFill>
                  <a:srgbClr val="000000"/>
                </a:solidFill>
                <a:latin typeface="Arial" charset="0"/>
              </a:rPr>
              <a:t>identify</a:t>
            </a:r>
            <a:r>
              <a:rPr lang="nl-NL" sz="20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nl-NL" sz="2000" dirty="0" err="1" smtClean="0">
                <a:solidFill>
                  <a:srgbClr val="000000"/>
                </a:solidFill>
                <a:latin typeface="Arial" charset="0"/>
              </a:rPr>
              <a:t>develop</a:t>
            </a:r>
            <a:r>
              <a:rPr lang="nl-NL" sz="20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nl-NL" sz="2000" dirty="0" err="1" smtClean="0">
                <a:solidFill>
                  <a:srgbClr val="000000"/>
                </a:solidFill>
                <a:latin typeface="Arial" charset="0"/>
              </a:rPr>
              <a:t>choose</a:t>
            </a:r>
            <a:endParaRPr lang="nl-NL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7213600" y="2457451"/>
            <a:ext cx="2133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 err="1" smtClean="0">
                <a:solidFill>
                  <a:srgbClr val="000000"/>
                </a:solidFill>
                <a:latin typeface="Arial" charset="0"/>
              </a:rPr>
              <a:t>Try</a:t>
            </a:r>
            <a:r>
              <a:rPr lang="nl-NL" sz="2000" dirty="0" smtClean="0">
                <a:solidFill>
                  <a:srgbClr val="000000"/>
                </a:solidFill>
                <a:latin typeface="Arial" charset="0"/>
              </a:rPr>
              <a:t> out in new </a:t>
            </a:r>
            <a:r>
              <a:rPr lang="nl-NL" sz="2000" dirty="0" err="1" smtClean="0">
                <a:solidFill>
                  <a:srgbClr val="000000"/>
                </a:solidFill>
                <a:latin typeface="Arial" charset="0"/>
              </a:rPr>
              <a:t>situation</a:t>
            </a:r>
            <a:r>
              <a:rPr lang="nl-NL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nl-NL" sz="20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 smtClean="0">
                <a:solidFill>
                  <a:srgbClr val="000000"/>
                </a:solidFill>
                <a:latin typeface="Arial" charset="0"/>
              </a:rPr>
              <a:t>Action   </a:t>
            </a:r>
            <a:r>
              <a:rPr lang="nl-NL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nl-NL" sz="2000" dirty="0" err="1" smtClean="0">
                <a:solidFill>
                  <a:srgbClr val="000000"/>
                </a:solidFill>
                <a:latin typeface="Arial" charset="0"/>
              </a:rPr>
              <a:t>experience</a:t>
            </a:r>
            <a:r>
              <a:rPr lang="nl-NL" sz="20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nl-NL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0" y="2743208"/>
            <a:ext cx="223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 smtClean="0">
                <a:solidFill>
                  <a:srgbClr val="000000"/>
                </a:solidFill>
                <a:latin typeface="Arial" charset="0"/>
              </a:rPr>
              <a:t>Awareness of </a:t>
            </a:r>
            <a:r>
              <a:rPr lang="nl-NL" sz="2000" dirty="0" err="1" smtClean="0">
                <a:solidFill>
                  <a:srgbClr val="000000"/>
                </a:solidFill>
                <a:latin typeface="Arial" charset="0"/>
              </a:rPr>
              <a:t>essential</a:t>
            </a:r>
            <a:r>
              <a:rPr lang="nl-NL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  <a:latin typeface="Arial" charset="0"/>
              </a:rPr>
              <a:t>aspects</a:t>
            </a:r>
            <a:r>
              <a:rPr lang="nl-NL" sz="20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nl-NL" sz="2000" dirty="0" err="1" smtClean="0">
                <a:solidFill>
                  <a:srgbClr val="000000"/>
                </a:solidFill>
                <a:latin typeface="Arial" charset="0"/>
              </a:rPr>
              <a:t>formulating</a:t>
            </a:r>
            <a:r>
              <a:rPr lang="nl-NL" sz="20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nl-NL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620692"/>
            <a:ext cx="761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FORM of </a:t>
            </a:r>
            <a:r>
              <a:rPr lang="nl-BE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reflection</a:t>
            </a:r>
            <a:r>
              <a:rPr lang="nl-BE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nl-B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ALAACT-model Korthagen</a:t>
            </a:r>
            <a:endParaRPr lang="nl-B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5254" y="6093296"/>
            <a:ext cx="3906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Looking</a:t>
            </a:r>
            <a:r>
              <a:rPr lang="nl-BE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back on the action</a:t>
            </a:r>
            <a:endParaRPr lang="nl-BE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alibri" pitchFamily="34" charset="0"/>
                <a:cs typeface="Calibri" pitchFamily="34" charset="0"/>
              </a:rPr>
              <a:t>CONTENT of </a:t>
            </a:r>
            <a:r>
              <a:rPr lang="nl-BE" dirty="0" err="1" smtClean="0">
                <a:latin typeface="Calibri" pitchFamily="34" charset="0"/>
                <a:cs typeface="Calibri" pitchFamily="34" charset="0"/>
              </a:rPr>
              <a:t>reflection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nl-BE" dirty="0" err="1" smtClean="0">
                <a:latin typeface="Calibri" pitchFamily="34" charset="0"/>
                <a:cs typeface="Calibri" pitchFamily="34" charset="0"/>
              </a:rPr>
              <a:t>broad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nl-BE" dirty="0" err="1" smtClean="0">
                <a:latin typeface="Calibri" pitchFamily="34" charset="0"/>
                <a:cs typeface="Calibri" pitchFamily="34" charset="0"/>
              </a:rPr>
              <a:t>deep</a:t>
            </a:r>
            <a:endParaRPr lang="nl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772400" cy="5184576"/>
          </a:xfrm>
        </p:spPr>
        <p:txBody>
          <a:bodyPr/>
          <a:lstStyle/>
          <a:p>
            <a:pPr marL="0" indent="0">
              <a:buNone/>
            </a:pPr>
            <a:r>
              <a:rPr lang="nl-BE" sz="2800" b="1" dirty="0" smtClean="0">
                <a:latin typeface="Calibri" pitchFamily="34" charset="0"/>
                <a:cs typeface="Calibri" pitchFamily="34" charset="0"/>
              </a:rPr>
              <a:t>BROAD </a:t>
            </a:r>
            <a:r>
              <a:rPr lang="nl-BE" sz="2800" b="1" dirty="0" err="1" smtClean="0">
                <a:latin typeface="Calibri" pitchFamily="34" charset="0"/>
                <a:cs typeface="Calibri" pitchFamily="34" charset="0"/>
              </a:rPr>
              <a:t>reflection</a:t>
            </a:r>
            <a:endParaRPr lang="nl-BE" sz="2800" b="1" dirty="0" smtClean="0">
              <a:latin typeface="Calibri" pitchFamily="34" charset="0"/>
              <a:cs typeface="Calibri" pitchFamily="34" charset="0"/>
            </a:endParaRPr>
          </a:p>
          <a:p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r>
              <a:rPr lang="nl-BE" sz="2800" dirty="0" smtClean="0">
                <a:latin typeface="Calibri" pitchFamily="34" charset="0"/>
                <a:cs typeface="Calibri" pitchFamily="34" charset="0"/>
              </a:rPr>
              <a:t>Technical </a:t>
            </a:r>
            <a:r>
              <a:rPr lang="nl-BE" sz="2800" dirty="0" err="1" smtClean="0">
                <a:latin typeface="Calibri" pitchFamily="34" charset="0"/>
                <a:cs typeface="Calibri" pitchFamily="34" charset="0"/>
              </a:rPr>
              <a:t>dimension</a:t>
            </a:r>
            <a:r>
              <a:rPr lang="nl-BE" sz="2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nl-BE" sz="2800" dirty="0" err="1" smtClean="0">
                <a:latin typeface="Calibri" pitchFamily="34" charset="0"/>
                <a:cs typeface="Calibri" pitchFamily="34" charset="0"/>
              </a:rPr>
              <a:t>what</a:t>
            </a:r>
            <a:r>
              <a:rPr lang="nl-BE" sz="2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nl-BE" sz="2800" dirty="0" err="1" smtClean="0">
                <a:latin typeface="Calibri" pitchFamily="34" charset="0"/>
                <a:cs typeface="Calibri" pitchFamily="34" charset="0"/>
              </a:rPr>
              <a:t>how</a:t>
            </a:r>
            <a:r>
              <a:rPr lang="nl-BE" sz="2800" dirty="0" smtClean="0">
                <a:latin typeface="Calibri" pitchFamily="34" charset="0"/>
                <a:cs typeface="Calibri" pitchFamily="34" charset="0"/>
              </a:rPr>
              <a:t>?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0" indent="0"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	(</a:t>
            </a:r>
            <a:r>
              <a:rPr lang="nl-BE" dirty="0" err="1" smtClean="0">
                <a:latin typeface="Calibri" pitchFamily="34" charset="0"/>
                <a:cs typeface="Calibri" pitchFamily="34" charset="0"/>
              </a:rPr>
              <a:t>problem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dirty="0" err="1" smtClean="0">
                <a:latin typeface="Calibri" pitchFamily="34" charset="0"/>
                <a:cs typeface="Calibri" pitchFamily="34" charset="0"/>
              </a:rPr>
              <a:t>solving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nl-BE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nl-BE" sz="2800" dirty="0" err="1" smtClean="0">
                <a:latin typeface="Calibri" pitchFamily="34" charset="0"/>
                <a:cs typeface="Calibri" pitchFamily="34" charset="0"/>
              </a:rPr>
              <a:t>moral</a:t>
            </a:r>
            <a:r>
              <a:rPr lang="nl-BE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2800" dirty="0" err="1" smtClean="0">
                <a:latin typeface="Calibri" pitchFamily="34" charset="0"/>
                <a:cs typeface="Calibri" pitchFamily="34" charset="0"/>
              </a:rPr>
              <a:t>dimension</a:t>
            </a:r>
            <a:r>
              <a:rPr lang="nl-BE" sz="2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nl-BE" sz="2800" dirty="0" err="1" smtClean="0">
                <a:latin typeface="Calibri" pitchFamily="34" charset="0"/>
                <a:cs typeface="Calibri" pitchFamily="34" charset="0"/>
              </a:rPr>
              <a:t>why</a:t>
            </a:r>
            <a:r>
              <a:rPr lang="nl-BE" sz="28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0" indent="0"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	( </a:t>
            </a:r>
            <a:r>
              <a:rPr lang="nl-BE" dirty="0" err="1" smtClean="0">
                <a:latin typeface="Calibri" pitchFamily="34" charset="0"/>
                <a:cs typeface="Calibri" pitchFamily="34" charset="0"/>
              </a:rPr>
              <a:t>ethical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dirty="0" err="1" smtClean="0">
                <a:latin typeface="Calibri" pitchFamily="34" charset="0"/>
                <a:cs typeface="Calibri" pitchFamily="34" charset="0"/>
              </a:rPr>
              <a:t>justification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nl-BE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nl-BE" sz="2800" dirty="0" err="1" smtClean="0">
                <a:latin typeface="Calibri" pitchFamily="34" charset="0"/>
                <a:cs typeface="Calibri" pitchFamily="34" charset="0"/>
              </a:rPr>
              <a:t>emotional</a:t>
            </a:r>
            <a:r>
              <a:rPr lang="nl-BE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2800" dirty="0" err="1" smtClean="0">
                <a:latin typeface="Calibri" pitchFamily="34" charset="0"/>
                <a:cs typeface="Calibri" pitchFamily="34" charset="0"/>
              </a:rPr>
              <a:t>dimension</a:t>
            </a:r>
            <a:r>
              <a:rPr lang="nl-BE" sz="2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nl-BE" sz="2800" dirty="0" err="1" smtClean="0">
                <a:latin typeface="Calibri" pitchFamily="34" charset="0"/>
                <a:cs typeface="Calibri" pitchFamily="34" charset="0"/>
              </a:rPr>
              <a:t>what</a:t>
            </a:r>
            <a:r>
              <a:rPr lang="nl-BE" sz="2800" dirty="0" smtClean="0">
                <a:latin typeface="Calibri" pitchFamily="34" charset="0"/>
                <a:cs typeface="Calibri" pitchFamily="34" charset="0"/>
              </a:rPr>
              <a:t> do I feel	</a:t>
            </a:r>
          </a:p>
          <a:p>
            <a:pPr marL="0" indent="0">
              <a:buNone/>
            </a:pPr>
            <a:r>
              <a:rPr lang="nl-BE" dirty="0">
                <a:latin typeface="Calibri" pitchFamily="34" charset="0"/>
                <a:cs typeface="Calibri" pitchFamily="34" charset="0"/>
              </a:rPr>
              <a:t>	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nl-BE" dirty="0" err="1" smtClean="0">
                <a:latin typeface="Calibri" pitchFamily="34" charset="0"/>
                <a:cs typeface="Calibri" pitchFamily="34" charset="0"/>
              </a:rPr>
              <a:t>emotional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dirty="0" err="1" smtClean="0">
                <a:latin typeface="Calibri" pitchFamily="34" charset="0"/>
                <a:cs typeface="Calibri" pitchFamily="34" charset="0"/>
              </a:rPr>
              <a:t>involvement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nl-BE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nl-BE" sz="2800" dirty="0" err="1" smtClean="0">
                <a:latin typeface="Calibri" pitchFamily="34" charset="0"/>
                <a:cs typeface="Calibri" pitchFamily="34" charset="0"/>
              </a:rPr>
              <a:t>political</a:t>
            </a:r>
            <a:r>
              <a:rPr lang="nl-BE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BE" sz="2800" dirty="0" err="1" smtClean="0">
                <a:latin typeface="Calibri" pitchFamily="34" charset="0"/>
                <a:cs typeface="Calibri" pitchFamily="34" charset="0"/>
              </a:rPr>
              <a:t>dimension</a:t>
            </a:r>
            <a:r>
              <a:rPr lang="nl-BE" sz="2800" dirty="0" smtClean="0">
                <a:latin typeface="Calibri" pitchFamily="34" charset="0"/>
                <a:cs typeface="Calibri" pitchFamily="34" charset="0"/>
              </a:rPr>
              <a:t>: in </a:t>
            </a:r>
            <a:r>
              <a:rPr lang="nl-BE" sz="2800" dirty="0" err="1" smtClean="0">
                <a:latin typeface="Calibri" pitchFamily="34" charset="0"/>
                <a:cs typeface="Calibri" pitchFamily="34" charset="0"/>
              </a:rPr>
              <a:t>who’s</a:t>
            </a:r>
            <a:r>
              <a:rPr lang="nl-BE" sz="2800" dirty="0" smtClean="0">
                <a:latin typeface="Calibri" pitchFamily="34" charset="0"/>
                <a:cs typeface="Calibri" pitchFamily="34" charset="0"/>
              </a:rPr>
              <a:t> interest?</a:t>
            </a:r>
            <a:endParaRPr lang="nl-BE" sz="2800" dirty="0"/>
          </a:p>
          <a:p>
            <a:pPr marL="0" indent="0">
              <a:buNone/>
            </a:pPr>
            <a:r>
              <a:rPr lang="nl-BE" dirty="0">
                <a:latin typeface="Calibri" pitchFamily="34" charset="0"/>
                <a:cs typeface="Calibri" pitchFamily="34" charset="0"/>
              </a:rPr>
              <a:t>	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(power, </a:t>
            </a:r>
            <a:r>
              <a:rPr lang="nl-BE" dirty="0" err="1" smtClean="0">
                <a:latin typeface="Calibri" pitchFamily="34" charset="0"/>
                <a:cs typeface="Calibri" pitchFamily="34" charset="0"/>
              </a:rPr>
              <a:t>influence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97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BE" sz="2800" b="1" dirty="0" smtClean="0">
                <a:latin typeface="Arial" charset="0"/>
              </a:rPr>
              <a:t>DEEP </a:t>
            </a:r>
            <a:r>
              <a:rPr lang="fr-BE" sz="2800" b="1" dirty="0" err="1" smtClean="0">
                <a:latin typeface="Arial" charset="0"/>
              </a:rPr>
              <a:t>Reflection</a:t>
            </a:r>
            <a:r>
              <a:rPr lang="fr-BE" sz="2800" dirty="0" smtClean="0">
                <a:latin typeface="Arial" charset="0"/>
              </a:rPr>
              <a:t>: </a:t>
            </a:r>
            <a:r>
              <a:rPr lang="fr-BE" sz="2800" dirty="0" err="1" smtClean="0">
                <a:latin typeface="Arial" charset="0"/>
              </a:rPr>
              <a:t>beyond</a:t>
            </a:r>
            <a:r>
              <a:rPr lang="fr-BE" sz="2800" dirty="0" smtClean="0">
                <a:latin typeface="Arial" charset="0"/>
              </a:rPr>
              <a:t> the </a:t>
            </a:r>
            <a:r>
              <a:rPr lang="fr-BE" sz="2800" dirty="0" err="1" smtClean="0">
                <a:latin typeface="Arial" charset="0"/>
              </a:rPr>
              <a:t>level</a:t>
            </a:r>
            <a:r>
              <a:rPr lang="fr-BE" sz="2800" dirty="0" smtClean="0">
                <a:latin typeface="Arial" charset="0"/>
              </a:rPr>
              <a:t> of action</a:t>
            </a:r>
          </a:p>
          <a:p>
            <a:pPr>
              <a:buFontTx/>
              <a:buNone/>
            </a:pPr>
            <a:endParaRPr lang="fr-BE" dirty="0" smtClean="0">
              <a:latin typeface="Arial" charset="0"/>
            </a:endParaRPr>
          </a:p>
          <a:p>
            <a:r>
              <a:rPr lang="fr-BE" sz="2800" dirty="0" err="1" smtClean="0">
                <a:latin typeface="Arial" charset="0"/>
              </a:rPr>
              <a:t>Personal</a:t>
            </a:r>
            <a:r>
              <a:rPr lang="fr-BE" sz="2800" dirty="0" smtClean="0">
                <a:latin typeface="Arial" charset="0"/>
              </a:rPr>
              <a:t> </a:t>
            </a:r>
            <a:r>
              <a:rPr lang="fr-BE" sz="2800" dirty="0" err="1" smtClean="0">
                <a:latin typeface="Arial" charset="0"/>
              </a:rPr>
              <a:t>interpretative</a:t>
            </a:r>
            <a:r>
              <a:rPr lang="fr-BE" sz="2800" dirty="0" smtClean="0">
                <a:latin typeface="Arial" charset="0"/>
              </a:rPr>
              <a:t> </a:t>
            </a:r>
            <a:r>
              <a:rPr lang="fr-BE" sz="2800" dirty="0" err="1" smtClean="0">
                <a:latin typeface="Arial" charset="0"/>
              </a:rPr>
              <a:t>framework</a:t>
            </a:r>
            <a:r>
              <a:rPr lang="fr-BE" sz="2800" dirty="0" smtClean="0">
                <a:latin typeface="Arial" charset="0"/>
              </a:rPr>
              <a:t>:</a:t>
            </a:r>
          </a:p>
          <a:p>
            <a:pPr lvl="1"/>
            <a:r>
              <a:rPr lang="fr-BE" sz="2800" dirty="0" smtClean="0">
                <a:latin typeface="Arial" charset="0"/>
              </a:rPr>
              <a:t>Professional self-</a:t>
            </a:r>
            <a:r>
              <a:rPr lang="fr-BE" sz="2800" dirty="0" err="1" smtClean="0">
                <a:latin typeface="Arial" charset="0"/>
              </a:rPr>
              <a:t>understanding</a:t>
            </a:r>
            <a:endParaRPr lang="fr-BE" sz="2800" dirty="0" smtClean="0">
              <a:latin typeface="Arial" charset="0"/>
            </a:endParaRPr>
          </a:p>
          <a:p>
            <a:pPr lvl="1"/>
            <a:r>
              <a:rPr lang="fr-BE" sz="2800" dirty="0" smtClean="0">
                <a:latin typeface="Arial" charset="0"/>
              </a:rPr>
              <a:t>Subjective </a:t>
            </a:r>
            <a:r>
              <a:rPr lang="fr-BE" sz="2800" dirty="0" err="1" smtClean="0">
                <a:latin typeface="Arial" charset="0"/>
              </a:rPr>
              <a:t>Educational</a:t>
            </a:r>
            <a:r>
              <a:rPr lang="fr-BE" sz="2800" dirty="0" smtClean="0">
                <a:latin typeface="Arial" charset="0"/>
              </a:rPr>
              <a:t> </a:t>
            </a:r>
            <a:r>
              <a:rPr lang="fr-BE" sz="2800" dirty="0" err="1" smtClean="0">
                <a:latin typeface="Arial" charset="0"/>
              </a:rPr>
              <a:t>theory</a:t>
            </a:r>
            <a:endParaRPr lang="fr-BE" sz="2800" dirty="0" smtClean="0">
              <a:latin typeface="Arial" charset="0"/>
            </a:endParaRPr>
          </a:p>
          <a:p>
            <a:endParaRPr lang="fr-BE" sz="2800" dirty="0">
              <a:latin typeface="Arial" charset="0"/>
            </a:endParaRPr>
          </a:p>
          <a:p>
            <a:r>
              <a:rPr lang="fr-BE" sz="2800" dirty="0" smtClean="0">
                <a:latin typeface="Arial" charset="0"/>
              </a:rPr>
              <a:t>Critical </a:t>
            </a:r>
            <a:r>
              <a:rPr lang="fr-BE" sz="2800" dirty="0" err="1" smtClean="0">
                <a:latin typeface="Arial" charset="0"/>
              </a:rPr>
              <a:t>reflection</a:t>
            </a:r>
            <a:r>
              <a:rPr lang="fr-BE" sz="2800" dirty="0" smtClean="0">
                <a:latin typeface="Arial" charset="0"/>
              </a:rPr>
              <a:t>: </a:t>
            </a:r>
            <a:r>
              <a:rPr lang="fr-BE" sz="2800" dirty="0" err="1" smtClean="0">
                <a:latin typeface="Arial" charset="0"/>
              </a:rPr>
              <a:t>questioning</a:t>
            </a:r>
            <a:r>
              <a:rPr lang="fr-BE" sz="2800" dirty="0" smtClean="0">
                <a:latin typeface="Arial" charset="0"/>
              </a:rPr>
              <a:t> </a:t>
            </a:r>
            <a:r>
              <a:rPr lang="fr-BE" sz="2800" dirty="0" err="1" smtClean="0">
                <a:latin typeface="Arial" charset="0"/>
              </a:rPr>
              <a:t>taken</a:t>
            </a:r>
            <a:r>
              <a:rPr lang="fr-BE" sz="2800" dirty="0" smtClean="0">
                <a:latin typeface="Arial" charset="0"/>
              </a:rPr>
              <a:t> for </a:t>
            </a:r>
            <a:r>
              <a:rPr lang="fr-BE" sz="2800" dirty="0" err="1" smtClean="0">
                <a:latin typeface="Arial" charset="0"/>
              </a:rPr>
              <a:t>granted</a:t>
            </a:r>
            <a:r>
              <a:rPr lang="fr-BE" sz="2800" dirty="0" smtClean="0">
                <a:latin typeface="Arial" charset="0"/>
              </a:rPr>
              <a:t> </a:t>
            </a:r>
            <a:r>
              <a:rPr lang="fr-BE" sz="2800" dirty="0" err="1" smtClean="0">
                <a:latin typeface="Arial" charset="0"/>
              </a:rPr>
              <a:t>assumptions</a:t>
            </a:r>
            <a:r>
              <a:rPr lang="fr-BE" sz="2800" dirty="0" smtClean="0">
                <a:latin typeface="Arial" charset="0"/>
              </a:rPr>
              <a:t> and </a:t>
            </a:r>
            <a:r>
              <a:rPr lang="fr-BE" sz="2800" dirty="0" err="1" smtClean="0">
                <a:latin typeface="Arial" charset="0"/>
              </a:rPr>
              <a:t>beliefs</a:t>
            </a:r>
            <a:r>
              <a:rPr lang="fr-BE" sz="2800" dirty="0" smtClean="0">
                <a:latin typeface="Arial" charset="0"/>
              </a:rPr>
              <a:t> </a:t>
            </a:r>
            <a:endParaRPr lang="fr-BE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In </a:t>
            </a:r>
            <a:r>
              <a:rPr lang="nl-BE" dirty="0" err="1" smtClean="0">
                <a:solidFill>
                  <a:srgbClr val="00B050"/>
                </a:solidFill>
              </a:rPr>
              <a:t>our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practice</a:t>
            </a:r>
            <a:r>
              <a:rPr lang="nl-BE" dirty="0" smtClean="0">
                <a:solidFill>
                  <a:srgbClr val="00B050"/>
                </a:solidFill>
              </a:rPr>
              <a:t> of Teacher </a:t>
            </a:r>
            <a:r>
              <a:rPr lang="nl-BE" dirty="0" err="1" smtClean="0">
                <a:solidFill>
                  <a:srgbClr val="00B050"/>
                </a:solidFill>
              </a:rPr>
              <a:t>Educator</a:t>
            </a:r>
            <a:r>
              <a:rPr lang="nl-BE" dirty="0" smtClean="0">
                <a:solidFill>
                  <a:srgbClr val="00B050"/>
                </a:solidFill>
              </a:rPr>
              <a:t> Development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5319361"/>
          </a:xfrm>
        </p:spPr>
        <p:txBody>
          <a:bodyPr/>
          <a:lstStyle/>
          <a:p>
            <a:r>
              <a:rPr lang="nl-BE" dirty="0" smtClean="0"/>
              <a:t>See </a:t>
            </a:r>
            <a:r>
              <a:rPr lang="nl-BE" dirty="0" err="1" smtClean="0"/>
              <a:t>before</a:t>
            </a:r>
            <a:r>
              <a:rPr lang="nl-BE" dirty="0" smtClean="0"/>
              <a:t>: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implicit</a:t>
            </a:r>
            <a:r>
              <a:rPr lang="nl-BE" dirty="0" smtClean="0"/>
              <a:t> or explicit “surveillance”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institute</a:t>
            </a:r>
            <a:endParaRPr lang="nl-BE" dirty="0" smtClean="0"/>
          </a:p>
          <a:p>
            <a:pPr lvl="1"/>
            <a:r>
              <a:rPr lang="nl-BE" dirty="0" smtClean="0"/>
              <a:t>How ‘open’ is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institute’s</a:t>
            </a:r>
            <a:r>
              <a:rPr lang="nl-BE" dirty="0" smtClean="0"/>
              <a:t> </a:t>
            </a:r>
            <a:r>
              <a:rPr lang="nl-BE" dirty="0" err="1" smtClean="0"/>
              <a:t>organisational</a:t>
            </a:r>
            <a:r>
              <a:rPr lang="nl-BE" dirty="0" smtClean="0"/>
              <a:t> culture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really</a:t>
            </a:r>
            <a:r>
              <a:rPr lang="nl-BE" dirty="0" smtClean="0"/>
              <a:t> </a:t>
            </a:r>
            <a:r>
              <a:rPr lang="nl-BE" dirty="0" err="1" smtClean="0"/>
              <a:t>engage</a:t>
            </a:r>
            <a:r>
              <a:rPr lang="nl-BE" dirty="0" smtClean="0"/>
              <a:t> in </a:t>
            </a:r>
            <a:r>
              <a:rPr lang="nl-BE" dirty="0" err="1" smtClean="0"/>
              <a:t>discussion</a:t>
            </a:r>
            <a:r>
              <a:rPr lang="nl-BE" dirty="0" smtClean="0"/>
              <a:t>/</a:t>
            </a:r>
            <a:r>
              <a:rPr lang="nl-BE" dirty="0" err="1" smtClean="0"/>
              <a:t>reflection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collective</a:t>
            </a:r>
            <a:r>
              <a:rPr lang="nl-BE" dirty="0" smtClean="0"/>
              <a:t> </a:t>
            </a:r>
            <a:r>
              <a:rPr lang="nl-BE" dirty="0" err="1" smtClean="0"/>
              <a:t>vision</a:t>
            </a:r>
            <a:r>
              <a:rPr lang="nl-BE" dirty="0" smtClean="0"/>
              <a:t> on </a:t>
            </a:r>
            <a:r>
              <a:rPr lang="nl-BE" dirty="0" err="1" smtClean="0"/>
              <a:t>good</a:t>
            </a:r>
            <a:r>
              <a:rPr lang="nl-BE" dirty="0" smtClean="0"/>
              <a:t> teacher </a:t>
            </a:r>
            <a:r>
              <a:rPr lang="nl-BE" dirty="0" err="1" smtClean="0"/>
              <a:t>education</a:t>
            </a:r>
            <a:r>
              <a:rPr lang="nl-BE" dirty="0" smtClean="0"/>
              <a:t>?</a:t>
            </a:r>
          </a:p>
          <a:p>
            <a:pPr lvl="1"/>
            <a:r>
              <a:rPr lang="nl-BE" dirty="0" err="1" smtClean="0"/>
              <a:t>Truthful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myself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 </a:t>
            </a:r>
            <a:r>
              <a:rPr lang="nl-BE" dirty="0" err="1" smtClean="0">
                <a:sym typeface="Wingdings" panose="05000000000000000000" pitchFamily="2" charset="2"/>
              </a:rPr>
              <a:t>loyal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my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institute</a:t>
            </a:r>
            <a:r>
              <a:rPr lang="nl-BE" dirty="0" smtClean="0">
                <a:sym typeface="Wingdings" panose="05000000000000000000" pitchFamily="2" charset="2"/>
              </a:rPr>
              <a:t> (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colleagues</a:t>
            </a:r>
            <a:r>
              <a:rPr lang="nl-BE" dirty="0" smtClean="0">
                <a:sym typeface="Wingdings" panose="05000000000000000000" pitchFamily="2" charset="2"/>
              </a:rPr>
              <a:t>)</a:t>
            </a:r>
          </a:p>
          <a:p>
            <a:r>
              <a:rPr lang="nl-BE" dirty="0" err="1" smtClean="0">
                <a:sym typeface="Wingdings" panose="05000000000000000000" pitchFamily="2" charset="2"/>
              </a:rPr>
              <a:t>Acknowledging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non-</a:t>
            </a:r>
            <a:r>
              <a:rPr lang="nl-BE" dirty="0" err="1" smtClean="0">
                <a:sym typeface="Wingdings" panose="05000000000000000000" pitchFamily="2" charset="2"/>
              </a:rPr>
              <a:t>instrumental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dimensions</a:t>
            </a:r>
            <a:r>
              <a:rPr lang="nl-BE" dirty="0" smtClean="0">
                <a:sym typeface="Wingdings" panose="05000000000000000000" pitchFamily="2" charset="2"/>
              </a:rPr>
              <a:t> of teacher development (</a:t>
            </a:r>
            <a:r>
              <a:rPr lang="nl-BE" dirty="0" err="1" smtClean="0">
                <a:sym typeface="Wingdings" panose="05000000000000000000" pitchFamily="2" charset="2"/>
              </a:rPr>
              <a:t>broad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reflection</a:t>
            </a:r>
            <a:r>
              <a:rPr lang="nl-BE" dirty="0" smtClean="0">
                <a:sym typeface="Wingdings" panose="05000000000000000000" pitchFamily="2" charset="2"/>
              </a:rPr>
              <a:t>) is far </a:t>
            </a:r>
            <a:r>
              <a:rPr lang="nl-BE" dirty="0" err="1" smtClean="0">
                <a:sym typeface="Wingdings" panose="05000000000000000000" pitchFamily="2" charset="2"/>
              </a:rPr>
              <a:t>from</a:t>
            </a:r>
            <a:r>
              <a:rPr lang="nl-BE" dirty="0" smtClean="0">
                <a:sym typeface="Wingdings" panose="05000000000000000000" pitchFamily="2" charset="2"/>
              </a:rPr>
              <a:t> evident: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De-</a:t>
            </a:r>
            <a:r>
              <a:rPr lang="nl-BE" dirty="0" err="1" smtClean="0">
                <a:sym typeface="Wingdings" panose="05000000000000000000" pitchFamily="2" charset="2"/>
              </a:rPr>
              <a:t>professionalising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pressure</a:t>
            </a:r>
            <a:r>
              <a:rPr lang="nl-BE" dirty="0" smtClean="0">
                <a:sym typeface="Wingdings" panose="05000000000000000000" pitchFamily="2" charset="2"/>
              </a:rPr>
              <a:t>: </a:t>
            </a:r>
            <a:r>
              <a:rPr lang="nl-BE" dirty="0" err="1" smtClean="0">
                <a:sym typeface="Wingdings" panose="05000000000000000000" pitchFamily="2" charset="2"/>
              </a:rPr>
              <a:t>competition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market issues; explicit </a:t>
            </a:r>
            <a:r>
              <a:rPr lang="nl-BE" dirty="0" err="1" smtClean="0">
                <a:sym typeface="Wingdings" panose="05000000000000000000" pitchFamily="2" charset="2"/>
              </a:rPr>
              <a:t>normative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vision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pressure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to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conformity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loyalty</a:t>
            </a:r>
            <a:r>
              <a:rPr lang="nl-BE" dirty="0" smtClean="0">
                <a:sym typeface="Wingdings" panose="05000000000000000000" pitchFamily="2" charset="2"/>
              </a:rPr>
              <a:t>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86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 </a:t>
            </a:r>
            <a:r>
              <a:rPr lang="nl-BE" dirty="0" err="1" smtClean="0"/>
              <a:t>Conclusion</a:t>
            </a:r>
            <a:r>
              <a:rPr lang="nl-BE" dirty="0" smtClean="0"/>
              <a:t> / </a:t>
            </a:r>
            <a:r>
              <a:rPr lang="nl-BE" dirty="0" err="1" smtClean="0"/>
              <a:t>Discussion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599281"/>
          </a:xfrm>
        </p:spPr>
        <p:txBody>
          <a:bodyPr/>
          <a:lstStyle/>
          <a:p>
            <a:pPr marL="0" indent="0">
              <a:buNone/>
            </a:pPr>
            <a:r>
              <a:rPr lang="nl-BE" b="1" dirty="0" smtClean="0"/>
              <a:t>4.1. Teacher </a:t>
            </a:r>
            <a:r>
              <a:rPr lang="nl-BE" b="1" dirty="0" err="1" smtClean="0"/>
              <a:t>educator</a:t>
            </a:r>
            <a:r>
              <a:rPr lang="nl-BE" b="1" dirty="0" smtClean="0"/>
              <a:t> development is </a:t>
            </a:r>
          </a:p>
          <a:p>
            <a:pPr lvl="1"/>
            <a:r>
              <a:rPr lang="nl-BE" dirty="0" smtClean="0"/>
              <a:t>a </a:t>
            </a:r>
            <a:r>
              <a:rPr lang="nl-BE" dirty="0" err="1" smtClean="0"/>
              <a:t>practice</a:t>
            </a:r>
            <a:endParaRPr lang="nl-BE" dirty="0" smtClean="0"/>
          </a:p>
          <a:p>
            <a:pPr lvl="1"/>
            <a:r>
              <a:rPr lang="nl-BE" dirty="0" smtClean="0"/>
              <a:t>a </a:t>
            </a:r>
            <a:r>
              <a:rPr lang="nl-BE" dirty="0" err="1" smtClean="0"/>
              <a:t>social</a:t>
            </a:r>
            <a:r>
              <a:rPr lang="nl-BE" dirty="0" smtClean="0"/>
              <a:t>, </a:t>
            </a:r>
            <a:r>
              <a:rPr lang="nl-BE" dirty="0" err="1" smtClean="0"/>
              <a:t>interactive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relational</a:t>
            </a:r>
            <a:r>
              <a:rPr lang="nl-BE" dirty="0" smtClean="0"/>
              <a:t> </a:t>
            </a:r>
            <a:r>
              <a:rPr lang="nl-BE" dirty="0" err="1" smtClean="0"/>
              <a:t>process</a:t>
            </a:r>
            <a:endParaRPr lang="nl-BE" dirty="0" smtClean="0"/>
          </a:p>
          <a:p>
            <a:pPr lvl="1"/>
            <a:r>
              <a:rPr lang="nl-BE" dirty="0" err="1"/>
              <a:t>s</a:t>
            </a:r>
            <a:r>
              <a:rPr lang="nl-BE" dirty="0" err="1" smtClean="0"/>
              <a:t>ituated</a:t>
            </a:r>
            <a:r>
              <a:rPr lang="nl-BE" dirty="0" smtClean="0"/>
              <a:t> in complex </a:t>
            </a:r>
            <a:r>
              <a:rPr lang="nl-BE" dirty="0" err="1" smtClean="0"/>
              <a:t>dynamics</a:t>
            </a:r>
            <a:r>
              <a:rPr lang="nl-BE" dirty="0" smtClean="0"/>
              <a:t> of agency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structure</a:t>
            </a:r>
            <a:endParaRPr lang="nl-BE" dirty="0" smtClean="0"/>
          </a:p>
          <a:p>
            <a:pPr lvl="1"/>
            <a:r>
              <a:rPr lang="nl-BE" dirty="0" err="1"/>
              <a:t>i</a:t>
            </a:r>
            <a:r>
              <a:rPr lang="nl-BE" dirty="0" err="1" smtClean="0"/>
              <a:t>nevitably</a:t>
            </a:r>
            <a:r>
              <a:rPr lang="nl-BE" dirty="0" smtClean="0"/>
              <a:t> (as </a:t>
            </a:r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educational</a:t>
            </a:r>
            <a:r>
              <a:rPr lang="nl-BE" dirty="0" smtClean="0"/>
              <a:t> </a:t>
            </a:r>
            <a:r>
              <a:rPr lang="nl-BE" dirty="0" err="1" smtClean="0"/>
              <a:t>processes</a:t>
            </a:r>
            <a:r>
              <a:rPr lang="nl-BE" dirty="0" smtClean="0"/>
              <a:t>) </a:t>
            </a:r>
            <a:r>
              <a:rPr lang="nl-BE" dirty="0" err="1" smtClean="0"/>
              <a:t>normative</a:t>
            </a:r>
            <a:r>
              <a:rPr lang="nl-BE" dirty="0" smtClean="0"/>
              <a:t> in nature (</a:t>
            </a:r>
            <a:r>
              <a:rPr lang="nl-BE" dirty="0" err="1" smtClean="0"/>
              <a:t>reflecting</a:t>
            </a:r>
            <a:r>
              <a:rPr lang="nl-BE" dirty="0" smtClean="0"/>
              <a:t> </a:t>
            </a:r>
            <a:r>
              <a:rPr lang="nl-BE" dirty="0" err="1" smtClean="0"/>
              <a:t>valueladen</a:t>
            </a:r>
            <a:r>
              <a:rPr lang="nl-BE" dirty="0" smtClean="0"/>
              <a:t> </a:t>
            </a:r>
            <a:r>
              <a:rPr lang="nl-BE" dirty="0" err="1" smtClean="0"/>
              <a:t>choices</a:t>
            </a:r>
            <a:r>
              <a:rPr lang="nl-BE" dirty="0" smtClean="0"/>
              <a:t>, </a:t>
            </a:r>
            <a:r>
              <a:rPr lang="nl-BE" dirty="0" err="1" smtClean="0"/>
              <a:t>normative</a:t>
            </a:r>
            <a:r>
              <a:rPr lang="nl-BE" dirty="0" smtClean="0"/>
              <a:t> views)</a:t>
            </a:r>
          </a:p>
          <a:p>
            <a:pPr lvl="1"/>
            <a:r>
              <a:rPr lang="nl-BE" dirty="0" err="1" smtClean="0"/>
              <a:t>Constituting</a:t>
            </a:r>
            <a:r>
              <a:rPr lang="nl-BE" dirty="0" smtClean="0"/>
              <a:t> a </a:t>
            </a:r>
            <a:r>
              <a:rPr lang="nl-BE" dirty="0" err="1" smtClean="0"/>
              <a:t>continuous</a:t>
            </a:r>
            <a:r>
              <a:rPr lang="nl-BE" dirty="0" smtClean="0"/>
              <a:t> source of conflict (</a:t>
            </a:r>
            <a:r>
              <a:rPr lang="nl-BE" dirty="0" err="1" smtClean="0"/>
              <a:t>difference</a:t>
            </a:r>
            <a:r>
              <a:rPr lang="nl-BE" dirty="0" smtClean="0"/>
              <a:t> of opinion, issues of power </a:t>
            </a:r>
            <a:r>
              <a:rPr lang="nl-BE" dirty="0" err="1" smtClean="0"/>
              <a:t>and</a:t>
            </a:r>
            <a:r>
              <a:rPr lang="nl-BE" dirty="0" smtClean="0"/>
              <a:t> control)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therefore</a:t>
            </a:r>
            <a:r>
              <a:rPr lang="nl-BE" dirty="0" smtClean="0"/>
              <a:t> </a:t>
            </a:r>
            <a:r>
              <a:rPr lang="nl-BE" dirty="0" err="1" smtClean="0"/>
              <a:t>inevitably</a:t>
            </a:r>
            <a:r>
              <a:rPr lang="nl-BE" dirty="0" smtClean="0"/>
              <a:t> </a:t>
            </a:r>
            <a:r>
              <a:rPr lang="nl-BE" dirty="0" err="1" smtClean="0"/>
              <a:t>political</a:t>
            </a:r>
            <a:r>
              <a:rPr lang="nl-BE" dirty="0" smtClean="0"/>
              <a:t> in nature </a:t>
            </a:r>
          </a:p>
          <a:p>
            <a:pPr lvl="1"/>
            <a:r>
              <a:rPr lang="nl-BE" dirty="0" err="1" smtClean="0"/>
              <a:t>Which</a:t>
            </a:r>
            <a:r>
              <a:rPr lang="nl-BE" dirty="0" smtClean="0"/>
              <a:t>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recognized</a:t>
            </a:r>
            <a:r>
              <a:rPr lang="nl-BE" dirty="0" smtClean="0"/>
              <a:t> as </a:t>
            </a:r>
            <a:r>
              <a:rPr lang="nl-BE" dirty="0" err="1" smtClean="0"/>
              <a:t>they</a:t>
            </a:r>
            <a:r>
              <a:rPr lang="nl-BE" dirty="0" smtClean="0"/>
              <a:t> </a:t>
            </a:r>
            <a:r>
              <a:rPr lang="nl-BE" dirty="0" err="1" smtClean="0"/>
              <a:t>inevitably</a:t>
            </a:r>
            <a:r>
              <a:rPr lang="nl-BE" dirty="0" smtClean="0"/>
              <a:t> </a:t>
            </a:r>
            <a:r>
              <a:rPr lang="nl-BE" dirty="0" err="1" smtClean="0"/>
              <a:t>interfere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(opportunity </a:t>
            </a:r>
            <a:r>
              <a:rPr lang="nl-BE" dirty="0" err="1" smtClean="0"/>
              <a:t>for</a:t>
            </a:r>
            <a:r>
              <a:rPr lang="nl-BE" dirty="0" smtClean="0"/>
              <a:t>) professional </a:t>
            </a:r>
            <a:r>
              <a:rPr lang="nl-BE" dirty="0" err="1" smtClean="0"/>
              <a:t>learning</a:t>
            </a:r>
            <a:endParaRPr lang="nl-BE" dirty="0" smtClean="0"/>
          </a:p>
          <a:p>
            <a:pPr marL="720000" lvl="2" indent="0">
              <a:buNone/>
            </a:pP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87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332656"/>
            <a:ext cx="8334000" cy="5976664"/>
          </a:xfrm>
        </p:spPr>
        <p:txBody>
          <a:bodyPr/>
          <a:lstStyle/>
          <a:p>
            <a:pPr marL="0" indent="0">
              <a:buNone/>
            </a:pPr>
            <a:r>
              <a:rPr lang="nl-BE" b="1" dirty="0" smtClean="0"/>
              <a:t>4.2. Politics of “</a:t>
            </a:r>
            <a:r>
              <a:rPr lang="nl-BE" b="1" dirty="0" err="1" smtClean="0"/>
              <a:t>vision</a:t>
            </a:r>
            <a:r>
              <a:rPr lang="nl-BE" b="1" dirty="0" smtClean="0"/>
              <a:t>” </a:t>
            </a:r>
            <a:r>
              <a:rPr lang="nl-BE" b="1" dirty="0" err="1" smtClean="0"/>
              <a:t>and</a:t>
            </a:r>
            <a:r>
              <a:rPr lang="nl-BE" b="1" dirty="0" smtClean="0"/>
              <a:t> “</a:t>
            </a:r>
            <a:r>
              <a:rPr lang="nl-BE" b="1" dirty="0" err="1" smtClean="0"/>
              <a:t>identity</a:t>
            </a:r>
            <a:r>
              <a:rPr lang="nl-BE" b="1" dirty="0" smtClean="0"/>
              <a:t>”</a:t>
            </a:r>
          </a:p>
          <a:p>
            <a:pPr marL="0" indent="0">
              <a:buNone/>
            </a:pPr>
            <a:endParaRPr lang="nl-BE" b="1" dirty="0" smtClean="0"/>
          </a:p>
          <a:p>
            <a:r>
              <a:rPr lang="nl-BE" dirty="0" err="1" smtClean="0"/>
              <a:t>Reactions</a:t>
            </a:r>
            <a:r>
              <a:rPr lang="nl-BE" dirty="0" smtClean="0"/>
              <a:t>/coping </a:t>
            </a:r>
            <a:r>
              <a:rPr lang="nl-BE" dirty="0" err="1" smtClean="0"/>
              <a:t>strategies</a:t>
            </a:r>
            <a:r>
              <a:rPr lang="nl-BE" dirty="0" smtClean="0"/>
              <a:t> </a:t>
            </a:r>
            <a:r>
              <a:rPr lang="nl-BE" dirty="0" err="1" smtClean="0"/>
              <a:t>reflect</a:t>
            </a:r>
            <a:r>
              <a:rPr lang="nl-BE" dirty="0" smtClean="0"/>
              <a:t> a </a:t>
            </a:r>
            <a:r>
              <a:rPr lang="nl-BE" dirty="0" err="1" smtClean="0"/>
              <a:t>continuum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endParaRPr lang="nl-BE" dirty="0" smtClean="0"/>
          </a:p>
          <a:p>
            <a:pPr lvl="1"/>
            <a:r>
              <a:rPr lang="nl-BE" sz="2000" dirty="0" err="1" smtClean="0"/>
              <a:t>Embracing</a:t>
            </a:r>
            <a:r>
              <a:rPr lang="nl-BE" sz="2000" dirty="0" smtClean="0"/>
              <a:t>/</a:t>
            </a:r>
            <a:r>
              <a:rPr lang="nl-BE" sz="2000" dirty="0" err="1" smtClean="0"/>
              <a:t>cherishing</a:t>
            </a:r>
            <a:r>
              <a:rPr lang="nl-BE" sz="2000" dirty="0" smtClean="0"/>
              <a:t>/</a:t>
            </a:r>
            <a:r>
              <a:rPr lang="nl-BE" sz="2000" dirty="0" err="1" smtClean="0"/>
              <a:t>valuing</a:t>
            </a:r>
            <a:endParaRPr lang="nl-BE" sz="2000" dirty="0" smtClean="0"/>
          </a:p>
          <a:p>
            <a:pPr lvl="2"/>
            <a:r>
              <a:rPr lang="nl-BE" dirty="0" smtClean="0"/>
              <a:t>Focus on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DO </a:t>
            </a:r>
            <a:r>
              <a:rPr lang="nl-BE" dirty="0" err="1" smtClean="0"/>
              <a:t>helps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disconnect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direct </a:t>
            </a:r>
            <a:r>
              <a:rPr lang="nl-BE" dirty="0" err="1" smtClean="0"/>
              <a:t>pressure</a:t>
            </a:r>
            <a:r>
              <a:rPr lang="nl-BE" dirty="0" smtClean="0"/>
              <a:t> of </a:t>
            </a:r>
            <a:r>
              <a:rPr lang="nl-BE" dirty="0" err="1" smtClean="0"/>
              <a:t>who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ARE</a:t>
            </a:r>
          </a:p>
          <a:p>
            <a:pPr lvl="1"/>
            <a:r>
              <a:rPr lang="nl-BE" sz="2000" dirty="0" smtClean="0"/>
              <a:t>Active </a:t>
            </a:r>
            <a:r>
              <a:rPr lang="nl-BE" sz="2000" dirty="0" err="1" smtClean="0"/>
              <a:t>resistance</a:t>
            </a:r>
            <a:r>
              <a:rPr lang="nl-BE" sz="2000" dirty="0" smtClean="0"/>
              <a:t>, disengagement</a:t>
            </a:r>
          </a:p>
          <a:p>
            <a:r>
              <a:rPr lang="nl-BE" dirty="0" smtClean="0"/>
              <a:t>“</a:t>
            </a:r>
            <a:r>
              <a:rPr lang="nl-BE" dirty="0" err="1" smtClean="0"/>
              <a:t>Political</a:t>
            </a:r>
            <a:r>
              <a:rPr lang="nl-BE" dirty="0" smtClean="0"/>
              <a:t>” </a:t>
            </a:r>
            <a:r>
              <a:rPr lang="nl-BE" dirty="0" err="1" smtClean="0"/>
              <a:t>strategies</a:t>
            </a:r>
            <a:r>
              <a:rPr lang="nl-BE" dirty="0" smtClean="0"/>
              <a:t> </a:t>
            </a:r>
            <a:r>
              <a:rPr lang="nl-BE" dirty="0" err="1" smtClean="0"/>
              <a:t>impacting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“</a:t>
            </a:r>
            <a:r>
              <a:rPr lang="nl-BE" dirty="0" err="1" smtClean="0"/>
              <a:t>learning</a:t>
            </a:r>
            <a:r>
              <a:rPr lang="nl-BE" dirty="0" smtClean="0"/>
              <a:t> </a:t>
            </a:r>
            <a:r>
              <a:rPr lang="nl-BE" dirty="0" err="1" smtClean="0"/>
              <a:t>opportunities</a:t>
            </a:r>
            <a:r>
              <a:rPr lang="nl-BE" dirty="0" smtClean="0"/>
              <a:t>” </a:t>
            </a:r>
            <a:r>
              <a:rPr lang="nl-BE" dirty="0" err="1" smtClean="0"/>
              <a:t>they</a:t>
            </a:r>
            <a:r>
              <a:rPr lang="nl-BE" dirty="0" smtClean="0"/>
              <a:t> take on:</a:t>
            </a:r>
          </a:p>
          <a:p>
            <a:pPr lvl="1"/>
            <a:r>
              <a:rPr lang="nl-BE" sz="2000" dirty="0" err="1" smtClean="0"/>
              <a:t>self-presentation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impression</a:t>
            </a:r>
            <a:r>
              <a:rPr lang="nl-BE" sz="2000" dirty="0" smtClean="0"/>
              <a:t> management</a:t>
            </a:r>
          </a:p>
          <a:p>
            <a:pPr lvl="1"/>
            <a:r>
              <a:rPr lang="nl-BE" sz="2000" dirty="0" smtClean="0"/>
              <a:t>“flight forward” </a:t>
            </a:r>
            <a:r>
              <a:rPr lang="nl-BE" sz="2000" dirty="0" err="1" smtClean="0"/>
              <a:t>and</a:t>
            </a:r>
            <a:r>
              <a:rPr lang="nl-BE" sz="2000" dirty="0" smtClean="0"/>
              <a:t> “</a:t>
            </a:r>
            <a:r>
              <a:rPr lang="nl-BE" sz="2000" dirty="0" err="1" smtClean="0"/>
              <a:t>kill</a:t>
            </a:r>
            <a:r>
              <a:rPr lang="nl-BE" sz="2000" dirty="0" smtClean="0"/>
              <a:t> </a:t>
            </a:r>
            <a:r>
              <a:rPr lang="nl-BE" sz="2000" dirty="0" err="1" smtClean="0"/>
              <a:t>the</a:t>
            </a:r>
            <a:r>
              <a:rPr lang="nl-BE" sz="2000" dirty="0" smtClean="0"/>
              <a:t> leader”</a:t>
            </a:r>
          </a:p>
          <a:p>
            <a:pPr lvl="1"/>
            <a:r>
              <a:rPr lang="nl-BE" sz="2000" dirty="0" smtClean="0"/>
              <a:t>Alibi-</a:t>
            </a:r>
            <a:r>
              <a:rPr lang="nl-BE" sz="2000" dirty="0" err="1" smtClean="0"/>
              <a:t>acting</a:t>
            </a:r>
            <a:r>
              <a:rPr lang="nl-BE" sz="2000" dirty="0" smtClean="0"/>
              <a:t>: </a:t>
            </a:r>
            <a:r>
              <a:rPr lang="nl-BE" sz="2000" dirty="0" err="1"/>
              <a:t>d</a:t>
            </a:r>
            <a:r>
              <a:rPr lang="nl-BE" sz="2000" dirty="0" err="1" smtClean="0"/>
              <a:t>isengaged</a:t>
            </a:r>
            <a:r>
              <a:rPr lang="nl-BE" sz="2000" dirty="0" smtClean="0"/>
              <a:t> </a:t>
            </a:r>
            <a:r>
              <a:rPr lang="nl-BE" sz="2000" dirty="0" err="1" smtClean="0"/>
              <a:t>principled</a:t>
            </a:r>
            <a:r>
              <a:rPr lang="nl-BE" sz="2000" dirty="0" smtClean="0"/>
              <a:t> </a:t>
            </a:r>
            <a:r>
              <a:rPr lang="nl-BE" sz="2000" dirty="0" err="1" smtClean="0"/>
              <a:t>debate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theorizing</a:t>
            </a:r>
            <a:r>
              <a:rPr lang="nl-BE" sz="2000" dirty="0" smtClean="0"/>
              <a:t> </a:t>
            </a:r>
            <a:endParaRPr lang="nl-BE" sz="2000" dirty="0">
              <a:sym typeface="Wingdings" panose="05000000000000000000" pitchFamily="2" charset="2"/>
            </a:endParaRPr>
          </a:p>
          <a:p>
            <a:pPr lvl="1"/>
            <a:r>
              <a:rPr lang="nl-BE" sz="2000" dirty="0" err="1" smtClean="0">
                <a:sym typeface="Wingdings" panose="05000000000000000000" pitchFamily="2" charset="2"/>
              </a:rPr>
              <a:t>Window</a:t>
            </a:r>
            <a:r>
              <a:rPr lang="nl-BE" sz="2000" dirty="0" smtClean="0">
                <a:sym typeface="Wingdings" panose="05000000000000000000" pitchFamily="2" charset="2"/>
              </a:rPr>
              <a:t> dressing</a:t>
            </a:r>
          </a:p>
          <a:p>
            <a:pPr lvl="1"/>
            <a:r>
              <a:rPr lang="nl-BE" sz="2000" dirty="0" err="1" smtClean="0">
                <a:sym typeface="Wingdings" panose="05000000000000000000" pitchFamily="2" charset="2"/>
              </a:rPr>
              <a:t>Procrustination</a:t>
            </a:r>
            <a:r>
              <a:rPr lang="nl-BE" sz="2000" dirty="0" smtClean="0">
                <a:sym typeface="Wingdings" panose="05000000000000000000" pitchFamily="2" charset="2"/>
              </a:rPr>
              <a:t> (</a:t>
            </a:r>
            <a:r>
              <a:rPr lang="nl-BE" sz="2000" dirty="0" err="1" smtClean="0">
                <a:sym typeface="Wingdings" panose="05000000000000000000" pitchFamily="2" charset="2"/>
              </a:rPr>
              <a:t>self-excusing</a:t>
            </a:r>
            <a:r>
              <a:rPr lang="nl-BE" sz="2000" dirty="0" smtClean="0">
                <a:sym typeface="Wingdings" panose="05000000000000000000" pitchFamily="2" charset="2"/>
              </a:rPr>
              <a:t>)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8063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example</a:t>
            </a:r>
            <a:r>
              <a:rPr lang="nl-BE" dirty="0" smtClean="0"/>
              <a:t> of </a:t>
            </a:r>
            <a:r>
              <a:rPr lang="nl-BE" dirty="0" err="1" smtClean="0"/>
              <a:t>practice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 smtClean="0"/>
              <a:t>Critical analysis </a:t>
            </a:r>
            <a:r>
              <a:rPr lang="nl-BE" dirty="0" smtClean="0"/>
              <a:t>on discourse of “</a:t>
            </a:r>
            <a:r>
              <a:rPr lang="nl-BE" dirty="0" err="1" smtClean="0"/>
              <a:t>examples</a:t>
            </a:r>
            <a:r>
              <a:rPr lang="nl-BE" dirty="0" smtClean="0"/>
              <a:t> of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” </a:t>
            </a:r>
            <a:r>
              <a:rPr lang="nl-BE" sz="1800" dirty="0" smtClean="0"/>
              <a:t>(Kelchtermans, 2015)</a:t>
            </a:r>
          </a:p>
          <a:p>
            <a:pPr lvl="1"/>
            <a:r>
              <a:rPr lang="nl-BE" dirty="0" err="1" smtClean="0"/>
              <a:t>Assume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‘</a:t>
            </a:r>
            <a:r>
              <a:rPr lang="nl-BE" dirty="0" err="1" smtClean="0"/>
              <a:t>existence</a:t>
            </a:r>
            <a:r>
              <a:rPr lang="nl-BE" dirty="0" smtClean="0"/>
              <a:t>’ of a </a:t>
            </a:r>
            <a:r>
              <a:rPr lang="nl-BE" dirty="0" err="1" smtClean="0"/>
              <a:t>good</a:t>
            </a:r>
            <a:r>
              <a:rPr lang="nl-BE" dirty="0" smtClean="0"/>
              <a:t>/best </a:t>
            </a:r>
            <a:r>
              <a:rPr lang="nl-BE" dirty="0" err="1" smtClean="0"/>
              <a:t>practice</a:t>
            </a:r>
            <a:endParaRPr lang="nl-BE" dirty="0" smtClean="0"/>
          </a:p>
          <a:p>
            <a:pPr lvl="1"/>
            <a:r>
              <a:rPr lang="nl-BE" dirty="0" err="1" smtClean="0"/>
              <a:t>Require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evaluating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judging</a:t>
            </a:r>
            <a:r>
              <a:rPr lang="nl-BE" dirty="0" smtClean="0"/>
              <a:t> “body” on </a:t>
            </a:r>
            <a:r>
              <a:rPr lang="nl-BE" dirty="0" err="1" smtClean="0"/>
              <a:t>what</a:t>
            </a:r>
            <a:r>
              <a:rPr lang="nl-BE" dirty="0" smtClean="0"/>
              <a:t> is ‘</a:t>
            </a:r>
            <a:r>
              <a:rPr lang="nl-BE" dirty="0" err="1" smtClean="0"/>
              <a:t>good</a:t>
            </a:r>
            <a:r>
              <a:rPr lang="nl-BE" dirty="0" smtClean="0"/>
              <a:t>’</a:t>
            </a:r>
          </a:p>
          <a:p>
            <a:pPr lvl="1"/>
            <a:r>
              <a:rPr lang="nl-BE" dirty="0" err="1" smtClean="0"/>
              <a:t>Treat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audience</a:t>
            </a:r>
            <a:r>
              <a:rPr lang="nl-BE" dirty="0" smtClean="0"/>
              <a:t> as </a:t>
            </a:r>
            <a:r>
              <a:rPr lang="nl-BE" dirty="0" err="1" smtClean="0"/>
              <a:t>the</a:t>
            </a:r>
            <a:r>
              <a:rPr lang="nl-BE" dirty="0" smtClean="0"/>
              <a:t> ignorant, </a:t>
            </a:r>
            <a:r>
              <a:rPr lang="nl-BE" dirty="0" err="1" smtClean="0"/>
              <a:t>passive</a:t>
            </a:r>
            <a:r>
              <a:rPr lang="nl-BE" dirty="0" smtClean="0"/>
              <a:t> </a:t>
            </a:r>
            <a:r>
              <a:rPr lang="nl-BE" dirty="0" err="1" smtClean="0"/>
              <a:t>recipient</a:t>
            </a:r>
            <a:endParaRPr lang="nl-BE" dirty="0" smtClean="0"/>
          </a:p>
          <a:p>
            <a:pPr lvl="1"/>
            <a:r>
              <a:rPr lang="nl-BE" dirty="0" err="1" smtClean="0"/>
              <a:t>Eventually</a:t>
            </a:r>
            <a:r>
              <a:rPr lang="nl-BE" dirty="0" smtClean="0"/>
              <a:t> have “de-</a:t>
            </a:r>
            <a:r>
              <a:rPr lang="nl-BE" dirty="0" err="1" smtClean="0"/>
              <a:t>professionalising</a:t>
            </a:r>
            <a:r>
              <a:rPr lang="nl-BE" dirty="0" smtClean="0"/>
              <a:t>” </a:t>
            </a:r>
            <a:r>
              <a:rPr lang="nl-BE" dirty="0" err="1" smtClean="0"/>
              <a:t>effects</a:t>
            </a:r>
            <a:endParaRPr lang="nl-BE" dirty="0" smtClean="0"/>
          </a:p>
          <a:p>
            <a:pPr lvl="1"/>
            <a:endParaRPr lang="nl-BE" dirty="0"/>
          </a:p>
          <a:p>
            <a:r>
              <a:rPr lang="nl-BE" dirty="0" smtClean="0"/>
              <a:t>‘</a:t>
            </a:r>
            <a:r>
              <a:rPr lang="nl-BE" dirty="0" err="1" smtClean="0"/>
              <a:t>Saving</a:t>
            </a:r>
            <a:r>
              <a:rPr lang="nl-BE" dirty="0" smtClean="0"/>
              <a:t>’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potential</a:t>
            </a:r>
            <a:r>
              <a:rPr lang="nl-BE" dirty="0" smtClean="0"/>
              <a:t> of </a:t>
            </a:r>
            <a:r>
              <a:rPr lang="nl-BE" dirty="0" err="1" smtClean="0"/>
              <a:t>sharing</a:t>
            </a:r>
            <a:r>
              <a:rPr lang="nl-BE" dirty="0" smtClean="0"/>
              <a:t> </a:t>
            </a:r>
            <a:r>
              <a:rPr lang="nl-BE" dirty="0" err="1" smtClean="0"/>
              <a:t>practices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inspiring</a:t>
            </a:r>
            <a:r>
              <a:rPr lang="nl-BE" dirty="0" smtClean="0"/>
              <a:t>, </a:t>
            </a:r>
            <a:r>
              <a:rPr lang="nl-BE" dirty="0" err="1" smtClean="0"/>
              <a:t>stimulating</a:t>
            </a:r>
            <a:r>
              <a:rPr lang="nl-BE" dirty="0" smtClean="0"/>
              <a:t>, </a:t>
            </a:r>
            <a:r>
              <a:rPr lang="nl-BE" dirty="0" err="1" smtClean="0"/>
              <a:t>inviting</a:t>
            </a:r>
            <a:r>
              <a:rPr lang="nl-BE" dirty="0" smtClean="0"/>
              <a:t> professional development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improvement</a:t>
            </a:r>
            <a:r>
              <a:rPr lang="nl-BE" dirty="0"/>
              <a:t>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u="sng" dirty="0" smtClean="0">
                <a:sym typeface="Wingdings" panose="05000000000000000000" pitchFamily="2" charset="2"/>
              </a:rPr>
              <a:t>“</a:t>
            </a:r>
            <a:r>
              <a:rPr lang="nl-BE" u="sng" dirty="0" err="1" smtClean="0">
                <a:sym typeface="Wingdings" panose="05000000000000000000" pitchFamily="2" charset="2"/>
              </a:rPr>
              <a:t>good</a:t>
            </a:r>
            <a:r>
              <a:rPr lang="nl-BE" u="sng" dirty="0" smtClean="0">
                <a:sym typeface="Wingdings" panose="05000000000000000000" pitchFamily="2" charset="2"/>
              </a:rPr>
              <a:t> </a:t>
            </a:r>
            <a:r>
              <a:rPr lang="nl-BE" u="sng" dirty="0" err="1" smtClean="0">
                <a:sym typeface="Wingdings" panose="05000000000000000000" pitchFamily="2" charset="2"/>
              </a:rPr>
              <a:t>examples</a:t>
            </a:r>
            <a:r>
              <a:rPr lang="nl-BE" u="sng" dirty="0" smtClean="0">
                <a:sym typeface="Wingdings" panose="05000000000000000000" pitchFamily="2" charset="2"/>
              </a:rPr>
              <a:t> of </a:t>
            </a:r>
            <a:r>
              <a:rPr lang="nl-BE" u="sng" dirty="0" err="1" smtClean="0">
                <a:sym typeface="Wingdings" panose="05000000000000000000" pitchFamily="2" charset="2"/>
              </a:rPr>
              <a:t>practice</a:t>
            </a:r>
            <a:r>
              <a:rPr lang="nl-BE" dirty="0" smtClean="0">
                <a:sym typeface="Wingdings" panose="05000000000000000000" pitchFamily="2" charset="2"/>
              </a:rPr>
              <a:t>”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77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80000"/>
            <a:ext cx="8334000" cy="5597999"/>
          </a:xfrm>
        </p:spPr>
        <p:txBody>
          <a:bodyPr/>
          <a:lstStyle/>
          <a:p>
            <a:pPr marL="0" indent="0">
              <a:buNone/>
            </a:pPr>
            <a:r>
              <a:rPr lang="nl-BE" b="1" dirty="0" smtClean="0"/>
              <a:t>4.3. </a:t>
            </a:r>
            <a:r>
              <a:rPr lang="nl-BE" b="1" dirty="0" err="1" smtClean="0"/>
              <a:t>Conclusions</a:t>
            </a:r>
            <a:r>
              <a:rPr lang="nl-BE" b="1" dirty="0" smtClean="0"/>
              <a:t> </a:t>
            </a:r>
            <a:r>
              <a:rPr lang="nl-BE" b="1" dirty="0" err="1" smtClean="0"/>
              <a:t>for</a:t>
            </a:r>
            <a:r>
              <a:rPr lang="nl-BE" b="1" dirty="0" smtClean="0"/>
              <a:t> </a:t>
            </a:r>
            <a:r>
              <a:rPr lang="nl-BE" b="1" dirty="0" err="1" smtClean="0"/>
              <a:t>Pedagogy</a:t>
            </a:r>
            <a:r>
              <a:rPr lang="nl-BE" b="1" dirty="0" smtClean="0"/>
              <a:t> of Teacher </a:t>
            </a:r>
            <a:r>
              <a:rPr lang="nl-BE" b="1" dirty="0" err="1" smtClean="0"/>
              <a:t>Educator</a:t>
            </a:r>
            <a:r>
              <a:rPr lang="nl-BE" b="1" dirty="0" smtClean="0"/>
              <a:t> Development?</a:t>
            </a:r>
          </a:p>
          <a:p>
            <a:pPr marL="0" indent="0">
              <a:buNone/>
            </a:pPr>
            <a:endParaRPr lang="nl-BE" b="1" dirty="0"/>
          </a:p>
          <a:p>
            <a:r>
              <a:rPr lang="nl-BE" dirty="0" err="1" smtClean="0"/>
              <a:t>Acknowledge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political</a:t>
            </a:r>
            <a:r>
              <a:rPr lang="nl-BE" dirty="0" smtClean="0"/>
              <a:t> </a:t>
            </a:r>
            <a:r>
              <a:rPr lang="nl-BE" dirty="0" err="1" smtClean="0"/>
              <a:t>character</a:t>
            </a:r>
            <a:r>
              <a:rPr lang="nl-BE" dirty="0" smtClean="0"/>
              <a:t> of issues of “</a:t>
            </a:r>
            <a:r>
              <a:rPr lang="nl-BE" dirty="0" err="1" smtClean="0"/>
              <a:t>identity</a:t>
            </a:r>
            <a:r>
              <a:rPr lang="nl-BE" dirty="0" smtClean="0"/>
              <a:t>” </a:t>
            </a:r>
            <a:r>
              <a:rPr lang="nl-BE" dirty="0" err="1" smtClean="0"/>
              <a:t>and</a:t>
            </a:r>
            <a:r>
              <a:rPr lang="nl-BE" dirty="0" smtClean="0"/>
              <a:t> “</a:t>
            </a:r>
            <a:r>
              <a:rPr lang="nl-BE" dirty="0" err="1" smtClean="0"/>
              <a:t>vision</a:t>
            </a:r>
            <a:r>
              <a:rPr lang="nl-BE" dirty="0" smtClean="0"/>
              <a:t>” 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need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for</a:t>
            </a:r>
            <a:r>
              <a:rPr lang="nl-BE" dirty="0" smtClean="0">
                <a:sym typeface="Wingdings" panose="05000000000000000000" pitchFamily="2" charset="2"/>
              </a:rPr>
              <a:t> “</a:t>
            </a:r>
            <a:r>
              <a:rPr lang="nl-BE" dirty="0" err="1" smtClean="0">
                <a:sym typeface="Wingdings" panose="05000000000000000000" pitchFamily="2" charset="2"/>
              </a:rPr>
              <a:t>micropolitical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literacy</a:t>
            </a:r>
            <a:r>
              <a:rPr lang="nl-BE" dirty="0" smtClean="0">
                <a:sym typeface="Wingdings" panose="05000000000000000000" pitchFamily="2" charset="2"/>
              </a:rPr>
              <a:t>” (</a:t>
            </a:r>
            <a:r>
              <a:rPr lang="nl-BE" dirty="0" err="1" smtClean="0">
                <a:sym typeface="Wingdings" panose="05000000000000000000" pitchFamily="2" charset="2"/>
              </a:rPr>
              <a:t>negotiation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other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political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strategies</a:t>
            </a:r>
            <a:r>
              <a:rPr lang="nl-BE" dirty="0" smtClean="0">
                <a:sym typeface="Wingdings" panose="05000000000000000000" pitchFamily="2" charset="2"/>
              </a:rPr>
              <a:t>)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De-</a:t>
            </a:r>
            <a:r>
              <a:rPr lang="nl-BE" dirty="0" err="1" smtClean="0">
                <a:sym typeface="Wingdings" panose="05000000000000000000" pitchFamily="2" charset="2"/>
              </a:rPr>
              <a:t>personalize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contextualize</a:t>
            </a:r>
            <a:r>
              <a:rPr lang="nl-BE" dirty="0" smtClean="0">
                <a:sym typeface="Wingdings" panose="05000000000000000000" pitchFamily="2" charset="2"/>
              </a:rPr>
              <a:t>: </a:t>
            </a:r>
          </a:p>
          <a:p>
            <a:pPr lvl="1"/>
            <a:r>
              <a:rPr lang="nl-BE" dirty="0" err="1" smtClean="0">
                <a:sym typeface="Wingdings" panose="05000000000000000000" pitchFamily="2" charset="2"/>
              </a:rPr>
              <a:t>What</a:t>
            </a:r>
            <a:r>
              <a:rPr lang="nl-BE" dirty="0" smtClean="0">
                <a:sym typeface="Wingdings" panose="05000000000000000000" pitchFamily="2" charset="2"/>
              </a:rPr>
              <a:t> I do (</a:t>
            </a:r>
            <a:r>
              <a:rPr lang="nl-BE" dirty="0" err="1" smtClean="0">
                <a:sym typeface="Wingdings" panose="05000000000000000000" pitchFamily="2" charset="2"/>
              </a:rPr>
              <a:t>practice</a:t>
            </a:r>
            <a:r>
              <a:rPr lang="nl-BE" dirty="0" smtClean="0">
                <a:sym typeface="Wingdings" panose="05000000000000000000" pitchFamily="2" charset="2"/>
              </a:rPr>
              <a:t>) versus </a:t>
            </a:r>
            <a:r>
              <a:rPr lang="nl-BE" dirty="0" err="1" smtClean="0">
                <a:sym typeface="Wingdings" panose="05000000000000000000" pitchFamily="2" charset="2"/>
              </a:rPr>
              <a:t>who</a:t>
            </a:r>
            <a:r>
              <a:rPr lang="nl-BE" dirty="0" smtClean="0">
                <a:sym typeface="Wingdings" panose="05000000000000000000" pitchFamily="2" charset="2"/>
              </a:rPr>
              <a:t> I </a:t>
            </a:r>
            <a:r>
              <a:rPr lang="nl-BE" dirty="0" err="1" smtClean="0">
                <a:sym typeface="Wingdings" panose="05000000000000000000" pitchFamily="2" charset="2"/>
              </a:rPr>
              <a:t>am</a:t>
            </a:r>
            <a:r>
              <a:rPr lang="nl-BE" dirty="0" smtClean="0">
                <a:sym typeface="Wingdings" panose="05000000000000000000" pitchFamily="2" charset="2"/>
              </a:rPr>
              <a:t> (</a:t>
            </a:r>
            <a:r>
              <a:rPr lang="nl-BE" dirty="0" err="1" smtClean="0">
                <a:sym typeface="Wingdings" panose="05000000000000000000" pitchFamily="2" charset="2"/>
              </a:rPr>
              <a:t>identity</a:t>
            </a:r>
            <a:r>
              <a:rPr lang="nl-BE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nl-BE" dirty="0" err="1" smtClean="0">
                <a:sym typeface="Wingdings" panose="05000000000000000000" pitchFamily="2" charset="2"/>
              </a:rPr>
              <a:t>distinguish</a:t>
            </a:r>
            <a:r>
              <a:rPr lang="nl-BE" dirty="0" smtClean="0">
                <a:sym typeface="Wingdings" panose="05000000000000000000" pitchFamily="2" charset="2"/>
              </a:rPr>
              <a:t>/</a:t>
            </a:r>
            <a:r>
              <a:rPr lang="nl-BE" dirty="0" err="1" smtClean="0">
                <a:sym typeface="Wingdings" panose="05000000000000000000" pitchFamily="2" charset="2"/>
              </a:rPr>
              <a:t>distance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individual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from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practice</a:t>
            </a:r>
            <a:endParaRPr lang="nl-BE" dirty="0">
              <a:sym typeface="Wingdings" panose="05000000000000000000" pitchFamily="2" charset="2"/>
            </a:endParaRPr>
          </a:p>
          <a:p>
            <a:endParaRPr lang="nl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 smtClean="0">
              <a:sym typeface="Wingdings" panose="05000000000000000000" pitchFamily="2" charset="2"/>
            </a:endParaRPr>
          </a:p>
          <a:p>
            <a:endParaRPr lang="nl-BE" dirty="0" smtClean="0">
              <a:sym typeface="Wingdings" panose="05000000000000000000" pitchFamily="2" charset="2"/>
            </a:endParaRPr>
          </a:p>
          <a:p>
            <a:endParaRPr lang="nl-BE" dirty="0" smtClean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76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Reading more?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Check: </a:t>
            </a:r>
            <a:r>
              <a:rPr lang="en-US" i="1" u="sng" dirty="0">
                <a:hlinkClick r:id="rId2"/>
              </a:rPr>
              <a:t>www.researchgate.net/profile/Geert_Kelchtermans</a:t>
            </a:r>
            <a:r>
              <a:rPr lang="nl-BE" i="1" dirty="0"/>
              <a:t> 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Contact: </a:t>
            </a:r>
            <a:r>
              <a:rPr lang="nl-BE" dirty="0" smtClean="0">
                <a:hlinkClick r:id="rId3"/>
              </a:rPr>
              <a:t>geert.kelchtermans@kuleuven.be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61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smtClean="0"/>
              <a:t>A </a:t>
            </a:r>
            <a:r>
              <a:rPr lang="nl-BE" altLang="nl-BE" dirty="0" err="1" smtClean="0"/>
              <a:t>good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example</a:t>
            </a:r>
            <a:r>
              <a:rPr lang="nl-BE" altLang="nl-BE" dirty="0" smtClean="0"/>
              <a:t> of </a:t>
            </a:r>
            <a:r>
              <a:rPr lang="nl-BE" altLang="nl-BE" dirty="0" err="1" smtClean="0"/>
              <a:t>practice</a:t>
            </a:r>
            <a:r>
              <a:rPr lang="nl-BE" altLang="nl-BE" dirty="0" smtClean="0"/>
              <a:t> </a:t>
            </a:r>
            <a:endParaRPr lang="nl-NL" altLang="nl-BE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000" y="1349998"/>
            <a:ext cx="8334000" cy="4959321"/>
          </a:xfrm>
        </p:spPr>
        <p:txBody>
          <a:bodyPr/>
          <a:lstStyle/>
          <a:p>
            <a:r>
              <a:rPr lang="nl-BE" altLang="nl-BE" dirty="0" smtClean="0"/>
              <a:t>As a product, </a:t>
            </a:r>
            <a:r>
              <a:rPr lang="nl-BE" altLang="nl-BE" dirty="0" err="1" smtClean="0"/>
              <a:t>reflects</a:t>
            </a:r>
            <a:r>
              <a:rPr lang="nl-BE" altLang="nl-BE" dirty="0" smtClean="0"/>
              <a:t> a </a:t>
            </a:r>
            <a:r>
              <a:rPr lang="nl-BE" altLang="nl-BE" b="1" dirty="0" smtClean="0"/>
              <a:t>double </a:t>
            </a:r>
            <a:r>
              <a:rPr lang="nl-BE" altLang="nl-BE" b="1" dirty="0" err="1" smtClean="0"/>
              <a:t>layer</a:t>
            </a:r>
            <a:r>
              <a:rPr lang="nl-BE" altLang="nl-BE" dirty="0" smtClean="0"/>
              <a:t>:</a:t>
            </a:r>
            <a:endParaRPr lang="nl-BE" altLang="nl-BE" dirty="0"/>
          </a:p>
          <a:p>
            <a:pPr lvl="1"/>
            <a:r>
              <a:rPr lang="nl-BE" altLang="nl-BE" sz="2400" dirty="0" err="1" smtClean="0"/>
              <a:t>What</a:t>
            </a:r>
            <a:r>
              <a:rPr lang="nl-BE" altLang="nl-BE" sz="2400" dirty="0" smtClean="0"/>
              <a:t> </a:t>
            </a:r>
            <a:r>
              <a:rPr lang="nl-BE" altLang="nl-BE" dirty="0" smtClean="0"/>
              <a:t>is </a:t>
            </a:r>
            <a:r>
              <a:rPr lang="nl-BE" altLang="nl-BE" sz="2400" dirty="0" err="1" smtClean="0"/>
              <a:t>actually</a:t>
            </a:r>
            <a:r>
              <a:rPr lang="nl-BE" altLang="nl-BE" sz="2400" dirty="0" smtClean="0"/>
              <a:t> happening </a:t>
            </a:r>
            <a:r>
              <a:rPr lang="nl-BE" altLang="nl-BE" sz="2400" dirty="0" smtClean="0"/>
              <a:t>in </a:t>
            </a:r>
            <a:r>
              <a:rPr lang="nl-BE" altLang="nl-BE" sz="2400" dirty="0" err="1" smtClean="0"/>
              <a:t>practice</a:t>
            </a:r>
            <a:r>
              <a:rPr lang="nl-BE" altLang="nl-BE" sz="2400" dirty="0" smtClean="0"/>
              <a:t>? </a:t>
            </a:r>
            <a:r>
              <a:rPr lang="nl-BE" altLang="nl-BE" sz="2400" dirty="0" smtClean="0"/>
              <a:t>(</a:t>
            </a:r>
            <a:r>
              <a:rPr lang="nl-BE" altLang="nl-BE" sz="2400" dirty="0" err="1" smtClean="0"/>
              <a:t>descriptive</a:t>
            </a:r>
            <a:r>
              <a:rPr lang="nl-BE" altLang="nl-BE" sz="2400" dirty="0" smtClean="0"/>
              <a:t>)</a:t>
            </a:r>
            <a:endParaRPr lang="nl-BE" altLang="nl-BE" sz="2400" dirty="0"/>
          </a:p>
          <a:p>
            <a:pPr lvl="1"/>
            <a:r>
              <a:rPr lang="nl-BE" altLang="nl-BE" sz="2400" dirty="0" err="1" smtClean="0"/>
              <a:t>Why</a:t>
            </a:r>
            <a:r>
              <a:rPr lang="nl-BE" altLang="nl-BE" sz="2400" dirty="0" smtClean="0"/>
              <a:t> </a:t>
            </a:r>
            <a:r>
              <a:rPr lang="nl-BE" altLang="nl-BE" sz="2400" dirty="0" smtClean="0"/>
              <a:t>is </a:t>
            </a:r>
            <a:r>
              <a:rPr lang="nl-BE" altLang="nl-BE" sz="2400" dirty="0" err="1" smtClean="0"/>
              <a:t>it</a:t>
            </a:r>
            <a:r>
              <a:rPr lang="nl-BE" altLang="nl-BE" sz="2400" dirty="0" smtClean="0"/>
              <a:t> happening </a:t>
            </a:r>
            <a:r>
              <a:rPr lang="nl-BE" altLang="nl-BE" sz="2400" dirty="0" err="1" smtClean="0"/>
              <a:t>the</a:t>
            </a:r>
            <a:r>
              <a:rPr lang="nl-BE" altLang="nl-BE" sz="2400" dirty="0" smtClean="0"/>
              <a:t> </a:t>
            </a:r>
            <a:r>
              <a:rPr lang="nl-BE" altLang="nl-BE" sz="2400" dirty="0" smtClean="0"/>
              <a:t>way </a:t>
            </a:r>
            <a:r>
              <a:rPr lang="nl-BE" altLang="nl-BE" sz="2400" dirty="0" err="1" smtClean="0"/>
              <a:t>it</a:t>
            </a:r>
            <a:r>
              <a:rPr lang="nl-BE" altLang="nl-BE" sz="2400" dirty="0" smtClean="0"/>
              <a:t> </a:t>
            </a:r>
            <a:r>
              <a:rPr lang="nl-BE" altLang="nl-BE" sz="2400" dirty="0" smtClean="0"/>
              <a:t>does? </a:t>
            </a:r>
            <a:r>
              <a:rPr lang="nl-BE" altLang="nl-BE" sz="2400" dirty="0" smtClean="0"/>
              <a:t>(</a:t>
            </a:r>
            <a:r>
              <a:rPr lang="nl-BE" altLang="nl-BE" sz="2400" dirty="0" err="1" smtClean="0"/>
              <a:t>explaining</a:t>
            </a:r>
            <a:r>
              <a:rPr lang="nl-BE" altLang="nl-BE" sz="2400" dirty="0" smtClean="0"/>
              <a:t>)</a:t>
            </a:r>
          </a:p>
          <a:p>
            <a:r>
              <a:rPr lang="nl-BE" altLang="nl-BE" dirty="0" smtClean="0"/>
              <a:t>‘</a:t>
            </a:r>
            <a:r>
              <a:rPr lang="nl-BE" altLang="nl-BE" dirty="0" err="1" smtClean="0"/>
              <a:t>Good</a:t>
            </a:r>
            <a:r>
              <a:rPr lang="nl-BE" altLang="nl-BE" dirty="0" smtClean="0"/>
              <a:t>’ </a:t>
            </a:r>
            <a:r>
              <a:rPr lang="nl-BE" altLang="nl-BE" dirty="0" err="1" smtClean="0"/>
              <a:t>refers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to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the</a:t>
            </a:r>
            <a:r>
              <a:rPr lang="nl-BE" altLang="nl-BE" dirty="0" smtClean="0"/>
              <a:t> </a:t>
            </a:r>
            <a:r>
              <a:rPr lang="nl-BE" altLang="nl-BE" b="1" dirty="0" err="1" smtClean="0"/>
              <a:t>representation</a:t>
            </a:r>
            <a:r>
              <a:rPr lang="nl-BE" altLang="nl-BE" b="1" dirty="0" smtClean="0"/>
              <a:t> of </a:t>
            </a:r>
            <a:r>
              <a:rPr lang="nl-BE" altLang="nl-BE" b="1" dirty="0" err="1" smtClean="0"/>
              <a:t>the</a:t>
            </a:r>
            <a:r>
              <a:rPr lang="nl-BE" altLang="nl-BE" b="1" dirty="0" smtClean="0"/>
              <a:t> </a:t>
            </a:r>
            <a:r>
              <a:rPr lang="nl-BE" altLang="nl-BE" b="1" dirty="0" err="1" smtClean="0"/>
              <a:t>practice</a:t>
            </a:r>
            <a:r>
              <a:rPr lang="nl-BE" altLang="nl-BE" b="1" dirty="0" smtClean="0"/>
              <a:t> </a:t>
            </a:r>
            <a:r>
              <a:rPr lang="nl-BE" altLang="nl-BE" dirty="0" err="1" smtClean="0"/>
              <a:t>instead</a:t>
            </a:r>
            <a:r>
              <a:rPr lang="nl-BE" altLang="nl-BE" dirty="0" smtClean="0"/>
              <a:t> of </a:t>
            </a:r>
            <a:r>
              <a:rPr lang="nl-BE" altLang="nl-BE" dirty="0" err="1" smtClean="0"/>
              <a:t>the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practice</a:t>
            </a:r>
            <a:r>
              <a:rPr lang="nl-BE" altLang="nl-BE" dirty="0" smtClean="0"/>
              <a:t> as </a:t>
            </a:r>
            <a:r>
              <a:rPr lang="nl-BE" altLang="nl-BE" dirty="0" err="1" smtClean="0"/>
              <a:t>such</a:t>
            </a:r>
            <a:endParaRPr lang="nl-BE" altLang="nl-BE" dirty="0" smtClean="0"/>
          </a:p>
          <a:p>
            <a:r>
              <a:rPr lang="nl-BE" altLang="nl-BE" dirty="0" err="1" smtClean="0"/>
              <a:t>Constitutes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an</a:t>
            </a:r>
            <a:r>
              <a:rPr lang="nl-BE" altLang="nl-BE" dirty="0" smtClean="0"/>
              <a:t> opportunity </a:t>
            </a:r>
            <a:r>
              <a:rPr lang="nl-BE" altLang="nl-BE" dirty="0" err="1" smtClean="0"/>
              <a:t>for</a:t>
            </a:r>
            <a:r>
              <a:rPr lang="nl-BE" altLang="nl-BE" dirty="0" smtClean="0"/>
              <a:t> professional development </a:t>
            </a:r>
            <a:r>
              <a:rPr lang="nl-BE" altLang="nl-BE" dirty="0" err="1" smtClean="0"/>
              <a:t>for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the</a:t>
            </a:r>
            <a:r>
              <a:rPr lang="nl-BE" altLang="nl-BE" dirty="0" smtClean="0"/>
              <a:t> </a:t>
            </a:r>
            <a:r>
              <a:rPr lang="nl-BE" altLang="nl-BE" b="1" dirty="0" smtClean="0"/>
              <a:t>“</a:t>
            </a:r>
            <a:r>
              <a:rPr lang="nl-BE" altLang="nl-BE" b="1" dirty="0" err="1" smtClean="0"/>
              <a:t>author</a:t>
            </a:r>
            <a:r>
              <a:rPr lang="nl-BE" altLang="nl-BE" dirty="0" smtClean="0"/>
              <a:t>”</a:t>
            </a:r>
          </a:p>
          <a:p>
            <a:r>
              <a:rPr lang="nl-BE" altLang="nl-BE" dirty="0" err="1" smtClean="0"/>
              <a:t>Provides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insight</a:t>
            </a:r>
            <a:r>
              <a:rPr lang="nl-BE" altLang="nl-BE" dirty="0" smtClean="0"/>
              <a:t> in </a:t>
            </a:r>
            <a:r>
              <a:rPr lang="nl-BE" altLang="nl-BE" dirty="0" err="1" smtClean="0"/>
              <a:t>alternative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practices</a:t>
            </a:r>
            <a:r>
              <a:rPr lang="nl-BE" altLang="nl-BE" dirty="0" smtClean="0"/>
              <a:t> ( a </a:t>
            </a:r>
            <a:r>
              <a:rPr lang="nl-BE" altLang="nl-BE" dirty="0" err="1" smtClean="0"/>
              <a:t>deepened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understanding</a:t>
            </a:r>
            <a:r>
              <a:rPr lang="nl-BE" altLang="nl-BE" dirty="0" smtClean="0"/>
              <a:t>) </a:t>
            </a:r>
            <a:r>
              <a:rPr lang="nl-BE" altLang="nl-BE" dirty="0" err="1" smtClean="0"/>
              <a:t>for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the</a:t>
            </a:r>
            <a:r>
              <a:rPr lang="nl-BE" altLang="nl-BE" dirty="0" smtClean="0"/>
              <a:t> </a:t>
            </a:r>
            <a:r>
              <a:rPr lang="nl-BE" altLang="nl-BE" b="1" dirty="0" smtClean="0"/>
              <a:t>“</a:t>
            </a:r>
            <a:r>
              <a:rPr lang="nl-BE" altLang="nl-BE" b="1" dirty="0" err="1" smtClean="0"/>
              <a:t>audience</a:t>
            </a:r>
            <a:r>
              <a:rPr lang="nl-BE" altLang="nl-BE" b="1" dirty="0" smtClean="0"/>
              <a:t>”</a:t>
            </a:r>
          </a:p>
          <a:p>
            <a:r>
              <a:rPr lang="nl-BE" altLang="nl-BE" dirty="0" err="1" smtClean="0"/>
              <a:t>Positions</a:t>
            </a:r>
            <a:r>
              <a:rPr lang="nl-BE" altLang="nl-BE" dirty="0" smtClean="0"/>
              <a:t> </a:t>
            </a:r>
            <a:r>
              <a:rPr lang="nl-BE" altLang="nl-BE" dirty="0" smtClean="0"/>
              <a:t>the </a:t>
            </a:r>
            <a:r>
              <a:rPr lang="nl-BE" altLang="nl-BE" dirty="0" err="1" smtClean="0"/>
              <a:t>author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and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audience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towards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each-other</a:t>
            </a:r>
            <a:r>
              <a:rPr lang="nl-BE" altLang="nl-BE" dirty="0" smtClean="0"/>
              <a:t> </a:t>
            </a:r>
            <a:r>
              <a:rPr lang="nl-BE" altLang="nl-BE" dirty="0" smtClean="0"/>
              <a:t>in a </a:t>
            </a:r>
            <a:r>
              <a:rPr lang="nl-BE" altLang="nl-BE" b="1" dirty="0" err="1" smtClean="0"/>
              <a:t>relationship</a:t>
            </a:r>
            <a:r>
              <a:rPr lang="nl-BE" altLang="nl-BE" b="1" dirty="0" smtClean="0"/>
              <a:t> of </a:t>
            </a:r>
            <a:r>
              <a:rPr lang="nl-BE" altLang="nl-BE" b="1" dirty="0" err="1" smtClean="0"/>
              <a:t>dialogue</a:t>
            </a:r>
            <a:r>
              <a:rPr lang="nl-BE" altLang="nl-BE" b="1" dirty="0" smtClean="0"/>
              <a:t> </a:t>
            </a:r>
            <a:r>
              <a:rPr lang="nl-BE" altLang="nl-BE" b="1" dirty="0" err="1" smtClean="0"/>
              <a:t>between</a:t>
            </a:r>
            <a:r>
              <a:rPr lang="nl-BE" altLang="nl-BE" b="1" dirty="0" smtClean="0"/>
              <a:t> </a:t>
            </a:r>
            <a:r>
              <a:rPr lang="nl-BE" altLang="nl-BE" b="1" dirty="0" err="1" smtClean="0"/>
              <a:t>colleagues</a:t>
            </a:r>
            <a:r>
              <a:rPr lang="nl-BE" altLang="nl-BE" b="1" dirty="0" smtClean="0"/>
              <a:t>/partners (</a:t>
            </a:r>
            <a:r>
              <a:rPr lang="nl-BE" altLang="nl-BE" b="1" dirty="0" err="1" smtClean="0"/>
              <a:t>instead</a:t>
            </a:r>
            <a:r>
              <a:rPr lang="nl-BE" altLang="nl-BE" b="1" dirty="0" smtClean="0"/>
              <a:t> of expert versus ignorant</a:t>
            </a:r>
            <a:r>
              <a:rPr lang="nl-BE" altLang="nl-BE" dirty="0" smtClean="0"/>
              <a:t>) </a:t>
            </a:r>
            <a:endParaRPr lang="nl-BE" altLang="nl-BE" dirty="0"/>
          </a:p>
          <a:p>
            <a:pPr lvl="1">
              <a:buFontTx/>
              <a:buNone/>
            </a:pPr>
            <a:endParaRPr lang="nl-BE" altLang="nl-BE" sz="2400" dirty="0"/>
          </a:p>
          <a:p>
            <a:pPr lvl="1"/>
            <a:endParaRPr lang="nl-NL" altLang="nl-BE" sz="2400" dirty="0"/>
          </a:p>
        </p:txBody>
      </p:sp>
    </p:spTree>
    <p:extLst>
      <p:ext uri="{BB962C8B-B14F-4D97-AF65-F5344CB8AC3E}">
        <p14:creationId xmlns:p14="http://schemas.microsoft.com/office/powerpoint/2010/main" val="31900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0000"/>
            <a:ext cx="7772400" cy="577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l-BE" altLang="nl-BE" sz="2800" dirty="0" smtClean="0"/>
              <a:t>A </a:t>
            </a:r>
            <a:r>
              <a:rPr lang="nl-BE" altLang="nl-BE" sz="2800" dirty="0" err="1" smtClean="0"/>
              <a:t>good</a:t>
            </a:r>
            <a:r>
              <a:rPr lang="nl-BE" altLang="nl-BE" sz="2800" dirty="0" smtClean="0"/>
              <a:t> </a:t>
            </a:r>
            <a:r>
              <a:rPr lang="nl-BE" altLang="nl-BE" sz="2800" dirty="0" err="1" smtClean="0"/>
              <a:t>example</a:t>
            </a:r>
            <a:r>
              <a:rPr lang="nl-BE" altLang="nl-BE" sz="2800" dirty="0" smtClean="0"/>
              <a:t> of </a:t>
            </a:r>
            <a:r>
              <a:rPr lang="nl-BE" altLang="nl-BE" sz="2800" dirty="0" err="1" smtClean="0"/>
              <a:t>practice</a:t>
            </a:r>
            <a:r>
              <a:rPr lang="nl-BE" altLang="nl-BE" sz="2800" dirty="0" smtClean="0"/>
              <a:t> </a:t>
            </a:r>
            <a:r>
              <a:rPr lang="nl-BE" altLang="nl-BE" sz="2800" dirty="0" err="1" smtClean="0"/>
              <a:t>works</a:t>
            </a:r>
            <a:endParaRPr lang="nl-BE" altLang="nl-BE" sz="2800" dirty="0"/>
          </a:p>
          <a:p>
            <a:pPr>
              <a:lnSpc>
                <a:spcPct val="90000"/>
              </a:lnSpc>
            </a:pPr>
            <a:endParaRPr lang="nl-BE" altLang="nl-BE" dirty="0"/>
          </a:p>
          <a:p>
            <a:pPr lvl="1">
              <a:lnSpc>
                <a:spcPct val="90000"/>
              </a:lnSpc>
            </a:pPr>
            <a:r>
              <a:rPr lang="nl-BE" altLang="nl-BE" sz="3200" b="1" dirty="0" err="1" smtClean="0"/>
              <a:t>Revealing</a:t>
            </a:r>
            <a:r>
              <a:rPr lang="nl-BE" altLang="nl-BE" dirty="0" smtClean="0"/>
              <a:t>: </a:t>
            </a:r>
            <a:endParaRPr lang="nl-BE" altLang="nl-BE" dirty="0"/>
          </a:p>
          <a:p>
            <a:pPr lvl="2">
              <a:lnSpc>
                <a:spcPct val="90000"/>
              </a:lnSpc>
            </a:pPr>
            <a:r>
              <a:rPr lang="nl-BE" altLang="nl-BE" sz="2400" dirty="0" err="1" smtClean="0"/>
              <a:t>Showing</a:t>
            </a:r>
            <a:r>
              <a:rPr lang="nl-BE" altLang="nl-BE" sz="2400" dirty="0" smtClean="0"/>
              <a:t>, making </a:t>
            </a:r>
            <a:r>
              <a:rPr lang="nl-BE" altLang="nl-BE" sz="2400" dirty="0" err="1" smtClean="0"/>
              <a:t>visible</a:t>
            </a:r>
            <a:r>
              <a:rPr lang="nl-BE" altLang="nl-BE" sz="2400" dirty="0" smtClean="0"/>
              <a:t>, </a:t>
            </a:r>
            <a:r>
              <a:rPr lang="nl-BE" altLang="nl-BE" sz="2400" dirty="0" err="1" smtClean="0"/>
              <a:t>demonstrating</a:t>
            </a:r>
            <a:endParaRPr lang="nl-BE" altLang="nl-BE" sz="2400" dirty="0"/>
          </a:p>
          <a:p>
            <a:pPr lvl="1">
              <a:lnSpc>
                <a:spcPct val="90000"/>
              </a:lnSpc>
              <a:buFontTx/>
              <a:buNone/>
            </a:pPr>
            <a:endParaRPr lang="nl-BE" altLang="nl-BE" dirty="0"/>
          </a:p>
          <a:p>
            <a:pPr lvl="1">
              <a:lnSpc>
                <a:spcPct val="90000"/>
              </a:lnSpc>
            </a:pPr>
            <a:r>
              <a:rPr lang="nl-BE" altLang="nl-BE" sz="3200" b="1" dirty="0" err="1" smtClean="0"/>
              <a:t>Problematising</a:t>
            </a:r>
            <a:r>
              <a:rPr lang="nl-BE" altLang="nl-BE" dirty="0" smtClean="0"/>
              <a:t>: </a:t>
            </a:r>
            <a:endParaRPr lang="nl-BE" altLang="nl-BE" dirty="0"/>
          </a:p>
          <a:p>
            <a:pPr lvl="2">
              <a:lnSpc>
                <a:spcPct val="90000"/>
              </a:lnSpc>
            </a:pPr>
            <a:r>
              <a:rPr lang="nl-BE" altLang="nl-BE" sz="2400" dirty="0" err="1" smtClean="0"/>
              <a:t>Questioning</a:t>
            </a:r>
            <a:r>
              <a:rPr lang="nl-BE" altLang="nl-BE" sz="2400" dirty="0" smtClean="0"/>
              <a:t> the </a:t>
            </a:r>
            <a:r>
              <a:rPr lang="nl-BE" altLang="nl-BE" sz="2400" dirty="0" err="1" smtClean="0"/>
              <a:t>obvious</a:t>
            </a:r>
            <a:r>
              <a:rPr lang="nl-BE" altLang="nl-BE" sz="2400" dirty="0" smtClean="0"/>
              <a:t> and taken </a:t>
            </a:r>
            <a:r>
              <a:rPr lang="nl-BE" altLang="nl-BE" sz="2400" dirty="0" err="1" smtClean="0"/>
              <a:t>for</a:t>
            </a:r>
            <a:r>
              <a:rPr lang="nl-BE" altLang="nl-BE" sz="2400" dirty="0" smtClean="0"/>
              <a:t> </a:t>
            </a:r>
            <a:r>
              <a:rPr lang="nl-BE" altLang="nl-BE" sz="2400" dirty="0" err="1" smtClean="0"/>
              <a:t>granted</a:t>
            </a:r>
            <a:endParaRPr lang="nl-BE" altLang="nl-BE" sz="2400" dirty="0"/>
          </a:p>
          <a:p>
            <a:pPr lvl="2">
              <a:lnSpc>
                <a:spcPct val="90000"/>
              </a:lnSpc>
              <a:buFontTx/>
              <a:buNone/>
            </a:pPr>
            <a:endParaRPr lang="nl-BE" altLang="nl-BE" dirty="0"/>
          </a:p>
          <a:p>
            <a:pPr lvl="1">
              <a:lnSpc>
                <a:spcPct val="90000"/>
              </a:lnSpc>
            </a:pPr>
            <a:r>
              <a:rPr lang="nl-BE" altLang="nl-BE" sz="3200" b="1" dirty="0" err="1" smtClean="0"/>
              <a:t>Inspiring</a:t>
            </a:r>
            <a:r>
              <a:rPr lang="nl-BE" altLang="nl-BE" b="1" dirty="0" smtClean="0"/>
              <a:t>:</a:t>
            </a:r>
            <a:r>
              <a:rPr lang="nl-BE" altLang="nl-BE" dirty="0" smtClean="0"/>
              <a:t> </a:t>
            </a:r>
            <a:endParaRPr lang="nl-BE" altLang="nl-BE" dirty="0"/>
          </a:p>
          <a:p>
            <a:pPr lvl="2">
              <a:lnSpc>
                <a:spcPct val="90000"/>
              </a:lnSpc>
            </a:pPr>
            <a:r>
              <a:rPr lang="nl-BE" altLang="nl-BE" sz="2400" dirty="0" err="1" smtClean="0"/>
              <a:t>Appealing</a:t>
            </a:r>
            <a:r>
              <a:rPr lang="nl-BE" altLang="nl-BE" sz="2400" dirty="0" smtClean="0"/>
              <a:t>, </a:t>
            </a:r>
            <a:r>
              <a:rPr lang="nl-BE" altLang="nl-BE" sz="2400" dirty="0" err="1" smtClean="0"/>
              <a:t>inviting</a:t>
            </a:r>
            <a:r>
              <a:rPr lang="nl-BE" altLang="nl-BE" sz="2400" dirty="0" smtClean="0"/>
              <a:t>, </a:t>
            </a:r>
            <a:r>
              <a:rPr lang="nl-BE" altLang="nl-BE" sz="2400" dirty="0" err="1" smtClean="0"/>
              <a:t>calling</a:t>
            </a:r>
            <a:r>
              <a:rPr lang="nl-BE" altLang="nl-BE" sz="2400" dirty="0" smtClean="0"/>
              <a:t> on professional commitment</a:t>
            </a:r>
            <a:endParaRPr lang="nl-NL" altLang="nl-BE" sz="2400" dirty="0"/>
          </a:p>
        </p:txBody>
      </p:sp>
    </p:spTree>
    <p:extLst>
      <p:ext uri="{BB962C8B-B14F-4D97-AF65-F5344CB8AC3E}">
        <p14:creationId xmlns:p14="http://schemas.microsoft.com/office/powerpoint/2010/main" val="20240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… a </a:t>
            </a:r>
            <a:r>
              <a:rPr lang="nl-BE" dirty="0" err="1" smtClean="0"/>
              <a:t>presentation</a:t>
            </a:r>
            <a:r>
              <a:rPr lang="nl-BE" dirty="0" smtClean="0"/>
              <a:t> as a </a:t>
            </a:r>
            <a:r>
              <a:rPr lang="nl-BE" dirty="0" err="1" smtClean="0"/>
              <a:t>layer</a:t>
            </a:r>
            <a:r>
              <a:rPr lang="nl-BE" dirty="0" smtClean="0"/>
              <a:t>-cake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Rationale</a:t>
            </a:r>
          </a:p>
          <a:p>
            <a:r>
              <a:rPr lang="nl-BE" dirty="0" err="1" smtClean="0"/>
              <a:t>Illustrations</a:t>
            </a:r>
            <a:r>
              <a:rPr lang="nl-BE" dirty="0" smtClean="0"/>
              <a:t> of practical </a:t>
            </a:r>
            <a:r>
              <a:rPr lang="nl-BE" dirty="0" err="1" smtClean="0"/>
              <a:t>enactment</a:t>
            </a:r>
            <a:endParaRPr lang="nl-BE" dirty="0" smtClean="0"/>
          </a:p>
          <a:p>
            <a:r>
              <a:rPr lang="nl-BE" dirty="0" smtClean="0"/>
              <a:t>Preliminary </a:t>
            </a:r>
            <a:r>
              <a:rPr lang="nl-BE" dirty="0" err="1" smtClean="0"/>
              <a:t>reflective</a:t>
            </a:r>
            <a:r>
              <a:rPr lang="nl-BE" dirty="0" smtClean="0"/>
              <a:t> analysis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experience</a:t>
            </a:r>
            <a:r>
              <a:rPr lang="nl-BE" dirty="0" smtClean="0"/>
              <a:t> </a:t>
            </a:r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Emphasis</a:t>
            </a:r>
            <a:r>
              <a:rPr lang="nl-BE" dirty="0" smtClean="0"/>
              <a:t> on </a:t>
            </a:r>
            <a:r>
              <a:rPr lang="nl-BE" b="1" dirty="0" smtClean="0"/>
              <a:t>teacher </a:t>
            </a:r>
            <a:r>
              <a:rPr lang="nl-BE" b="1" dirty="0" err="1" smtClean="0"/>
              <a:t>educator</a:t>
            </a:r>
            <a:r>
              <a:rPr lang="nl-BE" b="1" dirty="0" smtClean="0"/>
              <a:t> development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6833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Context of </a:t>
            </a:r>
            <a:r>
              <a:rPr lang="nl-BE" dirty="0" err="1" smtClean="0"/>
              <a:t>the</a:t>
            </a:r>
            <a:r>
              <a:rPr lang="nl-BE" dirty="0" smtClean="0"/>
              <a:t> case: setting </a:t>
            </a:r>
            <a:r>
              <a:rPr lang="nl-BE" dirty="0" err="1" smtClean="0"/>
              <a:t>the</a:t>
            </a:r>
            <a:r>
              <a:rPr lang="nl-BE" dirty="0" smtClean="0"/>
              <a:t> scene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887313"/>
          </a:xfrm>
        </p:spPr>
        <p:txBody>
          <a:bodyPr/>
          <a:lstStyle/>
          <a:p>
            <a:r>
              <a:rPr lang="nl-BE" dirty="0" smtClean="0"/>
              <a:t>Program </a:t>
            </a:r>
            <a:r>
              <a:rPr lang="nl-BE" dirty="0" err="1" smtClean="0"/>
              <a:t>Education</a:t>
            </a:r>
            <a:r>
              <a:rPr lang="nl-BE" dirty="0" smtClean="0"/>
              <a:t> of Teacher </a:t>
            </a:r>
            <a:r>
              <a:rPr lang="nl-BE" dirty="0" err="1" smtClean="0"/>
              <a:t>Educators</a:t>
            </a:r>
            <a:endParaRPr lang="nl-BE" dirty="0" smtClean="0"/>
          </a:p>
          <a:p>
            <a:pPr lvl="1"/>
            <a:r>
              <a:rPr lang="nl-BE" sz="2000" dirty="0" err="1" smtClean="0"/>
              <a:t>Financially</a:t>
            </a:r>
            <a:r>
              <a:rPr lang="nl-BE" sz="2000" dirty="0" smtClean="0"/>
              <a:t> </a:t>
            </a:r>
            <a:r>
              <a:rPr lang="nl-BE" sz="2000" dirty="0" err="1" smtClean="0"/>
              <a:t>supported</a:t>
            </a:r>
            <a:r>
              <a:rPr lang="nl-BE" sz="2000" dirty="0" smtClean="0"/>
              <a:t> </a:t>
            </a:r>
            <a:r>
              <a:rPr lang="nl-BE" sz="2000" dirty="0" err="1" smtClean="0"/>
              <a:t>by</a:t>
            </a:r>
            <a:r>
              <a:rPr lang="nl-BE" sz="2000" dirty="0" smtClean="0"/>
              <a:t> </a:t>
            </a:r>
            <a:r>
              <a:rPr lang="nl-BE" sz="2000" dirty="0" err="1" smtClean="0"/>
              <a:t>Flemish</a:t>
            </a:r>
            <a:r>
              <a:rPr lang="nl-BE" sz="2000" dirty="0" smtClean="0"/>
              <a:t> </a:t>
            </a:r>
            <a:r>
              <a:rPr lang="nl-BE" sz="2000" dirty="0" err="1" smtClean="0"/>
              <a:t>Government</a:t>
            </a:r>
            <a:endParaRPr lang="nl-BE" sz="2000" dirty="0" smtClean="0"/>
          </a:p>
          <a:p>
            <a:r>
              <a:rPr lang="nl-BE" dirty="0" smtClean="0"/>
              <a:t>20 ECTS </a:t>
            </a:r>
            <a:r>
              <a:rPr lang="nl-BE" dirty="0" smtClean="0">
                <a:sym typeface="Wingdings" panose="05000000000000000000" pitchFamily="2" charset="2"/>
              </a:rPr>
              <a:t> 4 courses of 5 </a:t>
            </a:r>
            <a:r>
              <a:rPr lang="nl-BE" dirty="0" err="1" smtClean="0">
                <a:sym typeface="Wingdings" panose="05000000000000000000" pitchFamily="2" charset="2"/>
              </a:rPr>
              <a:t>credits</a:t>
            </a:r>
            <a:r>
              <a:rPr lang="nl-BE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nl-BE" b="1" dirty="0" smtClean="0">
                <a:sym typeface="Wingdings" panose="05000000000000000000" pitchFamily="2" charset="2"/>
              </a:rPr>
              <a:t>Teacher </a:t>
            </a:r>
            <a:r>
              <a:rPr lang="nl-BE" b="1" dirty="0" err="1" smtClean="0">
                <a:sym typeface="Wingdings" panose="05000000000000000000" pitchFamily="2" charset="2"/>
              </a:rPr>
              <a:t>Educator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  <a:r>
              <a:rPr lang="nl-BE" b="1" dirty="0" err="1" smtClean="0">
                <a:sym typeface="Wingdings" panose="05000000000000000000" pitchFamily="2" charset="2"/>
              </a:rPr>
              <a:t>Professionalism</a:t>
            </a:r>
            <a:r>
              <a:rPr lang="nl-BE" b="1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nl-BE" sz="2000" dirty="0" smtClean="0">
                <a:sym typeface="Wingdings" panose="05000000000000000000" pitchFamily="2" charset="2"/>
              </a:rPr>
              <a:t>Coaching </a:t>
            </a:r>
            <a:r>
              <a:rPr lang="nl-BE" sz="2000" dirty="0" err="1" smtClean="0">
                <a:sym typeface="Wingdings" panose="05000000000000000000" pitchFamily="2" charset="2"/>
              </a:rPr>
              <a:t>and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reflective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experiential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learning</a:t>
            </a:r>
            <a:endParaRPr lang="nl-BE" sz="2000" dirty="0" smtClean="0">
              <a:sym typeface="Wingdings" panose="05000000000000000000" pitchFamily="2" charset="2"/>
            </a:endParaRPr>
          </a:p>
          <a:p>
            <a:pPr lvl="1"/>
            <a:r>
              <a:rPr lang="nl-BE" sz="2000" dirty="0" err="1" smtClean="0">
                <a:sym typeface="Wingdings" panose="05000000000000000000" pitchFamily="2" charset="2"/>
              </a:rPr>
              <a:t>Practice</a:t>
            </a:r>
            <a:r>
              <a:rPr lang="nl-BE" sz="2000" dirty="0" smtClean="0">
                <a:sym typeface="Wingdings" panose="05000000000000000000" pitchFamily="2" charset="2"/>
              </a:rPr>
              <a:t>-base research</a:t>
            </a:r>
          </a:p>
          <a:p>
            <a:pPr lvl="1"/>
            <a:r>
              <a:rPr lang="nl-BE" sz="2000" dirty="0" smtClean="0">
                <a:sym typeface="Wingdings" panose="05000000000000000000" pitchFamily="2" charset="2"/>
              </a:rPr>
              <a:t>Curriculum Development</a:t>
            </a:r>
          </a:p>
          <a:p>
            <a:pPr lvl="1"/>
            <a:r>
              <a:rPr lang="nl-BE" sz="2000" dirty="0" err="1" smtClean="0">
                <a:sym typeface="Wingdings" panose="05000000000000000000" pitchFamily="2" charset="2"/>
              </a:rPr>
              <a:t>Organisation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and</a:t>
            </a:r>
            <a:r>
              <a:rPr lang="nl-BE" sz="2000" dirty="0" smtClean="0">
                <a:sym typeface="Wingdings" panose="05000000000000000000" pitchFamily="2" charset="2"/>
              </a:rPr>
              <a:t> </a:t>
            </a:r>
            <a:r>
              <a:rPr lang="nl-BE" sz="2000" dirty="0" err="1" smtClean="0">
                <a:sym typeface="Wingdings" panose="05000000000000000000" pitchFamily="2" charset="2"/>
              </a:rPr>
              <a:t>collaboration</a:t>
            </a:r>
            <a:endParaRPr lang="nl-BE" sz="2000" dirty="0" smtClean="0">
              <a:sym typeface="Wingdings" panose="05000000000000000000" pitchFamily="2" charset="2"/>
            </a:endParaRPr>
          </a:p>
          <a:p>
            <a:r>
              <a:rPr lang="nl-BE" dirty="0" smtClean="0"/>
              <a:t>First cohort: </a:t>
            </a:r>
            <a:r>
              <a:rPr lang="nl-BE" dirty="0" err="1" smtClean="0"/>
              <a:t>February-June</a:t>
            </a:r>
            <a:r>
              <a:rPr lang="nl-BE" dirty="0" smtClean="0"/>
              <a:t> 2018</a:t>
            </a:r>
          </a:p>
          <a:p>
            <a:r>
              <a:rPr lang="nl-BE" dirty="0" smtClean="0"/>
              <a:t>Policy context: no </a:t>
            </a:r>
            <a:r>
              <a:rPr lang="nl-BE" dirty="0" err="1" smtClean="0"/>
              <a:t>standardized</a:t>
            </a:r>
            <a:r>
              <a:rPr lang="nl-BE" dirty="0" smtClean="0"/>
              <a:t> or high </a:t>
            </a:r>
            <a:r>
              <a:rPr lang="nl-BE" dirty="0" err="1" smtClean="0"/>
              <a:t>stakes</a:t>
            </a:r>
            <a:r>
              <a:rPr lang="nl-BE" dirty="0" smtClean="0"/>
              <a:t> </a:t>
            </a:r>
            <a:r>
              <a:rPr lang="nl-BE" dirty="0" err="1" smtClean="0"/>
              <a:t>testing</a:t>
            </a:r>
            <a:r>
              <a:rPr lang="nl-BE" dirty="0" smtClean="0"/>
              <a:t>, no </a:t>
            </a:r>
            <a:r>
              <a:rPr lang="nl-BE" dirty="0" err="1" smtClean="0"/>
              <a:t>central</a:t>
            </a:r>
            <a:r>
              <a:rPr lang="nl-BE" dirty="0" smtClean="0"/>
              <a:t> </a:t>
            </a:r>
            <a:r>
              <a:rPr lang="nl-BE" dirty="0" err="1" smtClean="0"/>
              <a:t>exams</a:t>
            </a:r>
            <a:r>
              <a:rPr lang="nl-BE" dirty="0" smtClean="0"/>
              <a:t>, no ranking of schools!!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69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3. Rationale: </a:t>
            </a:r>
            <a:r>
              <a:rPr lang="nl-BE" dirty="0" err="1" smtClean="0"/>
              <a:t>theoretical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pedagogical</a:t>
            </a:r>
            <a:r>
              <a:rPr lang="nl-BE" dirty="0" smtClean="0"/>
              <a:t> stance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 err="1" smtClean="0"/>
              <a:t>Guiding</a:t>
            </a:r>
            <a:r>
              <a:rPr lang="nl-BE" b="1" dirty="0" smtClean="0"/>
              <a:t> design </a:t>
            </a:r>
            <a:r>
              <a:rPr lang="nl-BE" b="1" dirty="0" err="1" smtClean="0"/>
              <a:t>principles</a:t>
            </a:r>
            <a:endParaRPr lang="nl-BE" b="1" dirty="0" smtClean="0"/>
          </a:p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Practice-based</a:t>
            </a:r>
            <a:r>
              <a:rPr lang="nl-BE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“</a:t>
            </a:r>
            <a:r>
              <a:rPr lang="nl-BE" dirty="0" err="1" smtClean="0"/>
              <a:t>Zipping</a:t>
            </a:r>
            <a:r>
              <a:rPr lang="nl-BE" dirty="0" smtClean="0"/>
              <a:t>” as professional </a:t>
            </a:r>
            <a:r>
              <a:rPr lang="nl-BE" dirty="0" err="1" smtClean="0"/>
              <a:t>learning</a:t>
            </a:r>
            <a:endParaRPr lang="nl-BE" dirty="0" smtClean="0"/>
          </a:p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Practice</a:t>
            </a:r>
            <a:r>
              <a:rPr lang="nl-BE" dirty="0" smtClean="0"/>
              <a:t>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Preach</a:t>
            </a:r>
            <a:r>
              <a:rPr lang="nl-BE" dirty="0" smtClean="0"/>
              <a:t> (</a:t>
            </a:r>
            <a:r>
              <a:rPr lang="nl-BE" dirty="0" err="1" smtClean="0"/>
              <a:t>PwyP</a:t>
            </a:r>
            <a:r>
              <a:rPr lang="nl-B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Reflective</a:t>
            </a:r>
            <a:r>
              <a:rPr lang="nl-BE" dirty="0" smtClean="0"/>
              <a:t> </a:t>
            </a:r>
            <a:r>
              <a:rPr lang="nl-BE" dirty="0" err="1" smtClean="0"/>
              <a:t>modelling</a:t>
            </a:r>
            <a:endParaRPr lang="nl-BE" dirty="0" smtClean="0"/>
          </a:p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Pedagogy</a:t>
            </a:r>
            <a:r>
              <a:rPr lang="nl-BE" dirty="0" smtClean="0"/>
              <a:t> of discomfort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Reflective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Researcher’s</a:t>
            </a:r>
            <a:r>
              <a:rPr lang="nl-BE" dirty="0" smtClean="0"/>
              <a:t> attitude</a:t>
            </a:r>
          </a:p>
          <a:p>
            <a:pPr marL="457200" indent="-457200">
              <a:buFont typeface="+mj-lt"/>
              <a:buAutoNum type="arabicPeriod"/>
            </a:pPr>
            <a:endParaRPr lang="nl-BE" dirty="0"/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>
                <a:sym typeface="Wingdings" panose="05000000000000000000" pitchFamily="2" charset="2"/>
              </a:rPr>
              <a:t>experiences</a:t>
            </a:r>
            <a:r>
              <a:rPr lang="nl-BE" dirty="0" smtClean="0">
                <a:sym typeface="Wingdings" panose="05000000000000000000" pitchFamily="2" charset="2"/>
              </a:rPr>
              <a:t>/</a:t>
            </a:r>
            <a:r>
              <a:rPr lang="nl-BE" dirty="0" err="1" smtClean="0">
                <a:sym typeface="Wingdings" panose="05000000000000000000" pitchFamily="2" charset="2"/>
              </a:rPr>
              <a:t>tentative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reflections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and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conclusions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19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3.1. </a:t>
            </a:r>
            <a:r>
              <a:rPr lang="nl-BE" dirty="0" err="1" smtClean="0"/>
              <a:t>Practice-based</a:t>
            </a:r>
            <a:r>
              <a:rPr lang="nl-BE" dirty="0" smtClean="0"/>
              <a:t>  </a:t>
            </a:r>
            <a:r>
              <a:rPr lang="nl-BE" sz="2000" dirty="0" smtClean="0"/>
              <a:t>(Kelchtermans, 2013)</a:t>
            </a:r>
            <a:endParaRPr lang="nl-B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887313"/>
          </a:xfrm>
        </p:spPr>
        <p:txBody>
          <a:bodyPr/>
          <a:lstStyle/>
          <a:p>
            <a:pPr lvl="0"/>
            <a:r>
              <a:rPr lang="nl-BE" dirty="0" smtClean="0"/>
              <a:t>Dominant view = </a:t>
            </a:r>
            <a:r>
              <a:rPr lang="nl-BE" b="1" dirty="0" smtClean="0"/>
              <a:t>“blueprint approach</a:t>
            </a:r>
            <a:r>
              <a:rPr lang="nl-BE" dirty="0" smtClean="0"/>
              <a:t>” </a:t>
            </a:r>
            <a:r>
              <a:rPr lang="nl-BE" dirty="0" err="1" smtClean="0"/>
              <a:t>to</a:t>
            </a:r>
            <a:r>
              <a:rPr lang="nl-BE" dirty="0" smtClean="0"/>
              <a:t> teacher (</a:t>
            </a:r>
            <a:r>
              <a:rPr lang="nl-BE" dirty="0" err="1" smtClean="0"/>
              <a:t>educator</a:t>
            </a:r>
            <a:r>
              <a:rPr lang="nl-BE" dirty="0" smtClean="0"/>
              <a:t>) </a:t>
            </a:r>
            <a:r>
              <a:rPr lang="nl-BE" dirty="0" err="1" smtClean="0"/>
              <a:t>professionalism</a:t>
            </a:r>
            <a:r>
              <a:rPr lang="nl-BE" dirty="0" smtClean="0"/>
              <a:t>: ‘</a:t>
            </a:r>
            <a:r>
              <a:rPr lang="nl-BE" dirty="0" err="1" smtClean="0"/>
              <a:t>others</a:t>
            </a:r>
            <a:r>
              <a:rPr lang="nl-BE" dirty="0" smtClean="0"/>
              <a:t>’ </a:t>
            </a:r>
            <a:r>
              <a:rPr lang="nl-BE" dirty="0" err="1" smtClean="0"/>
              <a:t>define</a:t>
            </a:r>
            <a:r>
              <a:rPr lang="nl-BE" dirty="0" smtClean="0"/>
              <a:t>/</a:t>
            </a:r>
            <a:r>
              <a:rPr lang="nl-BE" dirty="0" err="1" smtClean="0"/>
              <a:t>impose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normative</a:t>
            </a:r>
            <a:r>
              <a:rPr lang="nl-BE" dirty="0" smtClean="0"/>
              <a:t>, </a:t>
            </a:r>
            <a:r>
              <a:rPr lang="nl-BE" dirty="0" err="1" smtClean="0"/>
              <a:t>decontextualised</a:t>
            </a:r>
            <a:r>
              <a:rPr lang="nl-BE" dirty="0" smtClean="0"/>
              <a:t> view on teacher (</a:t>
            </a:r>
            <a:r>
              <a:rPr lang="nl-BE" dirty="0" err="1" smtClean="0"/>
              <a:t>educator</a:t>
            </a:r>
            <a:r>
              <a:rPr lang="nl-BE" dirty="0" smtClean="0"/>
              <a:t>) </a:t>
            </a:r>
            <a:r>
              <a:rPr lang="nl-BE" dirty="0" err="1" smtClean="0"/>
              <a:t>professionalism</a:t>
            </a:r>
            <a:endParaRPr lang="nl-BE" dirty="0" smtClean="0"/>
          </a:p>
          <a:p>
            <a:pPr lvl="1"/>
            <a:r>
              <a:rPr lang="nl-BE" dirty="0" err="1" smtClean="0"/>
              <a:t>Externally</a:t>
            </a:r>
            <a:r>
              <a:rPr lang="nl-BE" dirty="0" smtClean="0"/>
              <a:t> </a:t>
            </a:r>
            <a:r>
              <a:rPr lang="nl-BE" dirty="0" err="1" smtClean="0"/>
              <a:t>imposed</a:t>
            </a:r>
            <a:r>
              <a:rPr lang="nl-BE" dirty="0" smtClean="0"/>
              <a:t> “</a:t>
            </a:r>
            <a:r>
              <a:rPr lang="nl-BE" u="sng" dirty="0" err="1" smtClean="0"/>
              <a:t>identity</a:t>
            </a:r>
            <a:r>
              <a:rPr lang="nl-BE" u="sng" dirty="0" smtClean="0"/>
              <a:t>”/”</a:t>
            </a:r>
            <a:r>
              <a:rPr lang="nl-BE" u="sng" dirty="0" err="1" smtClean="0"/>
              <a:t>vision</a:t>
            </a:r>
            <a:r>
              <a:rPr lang="nl-BE" dirty="0" smtClean="0"/>
              <a:t>” on </a:t>
            </a:r>
            <a:r>
              <a:rPr lang="nl-BE" dirty="0" err="1" smtClean="0"/>
              <a:t>good</a:t>
            </a:r>
            <a:r>
              <a:rPr lang="nl-BE" dirty="0" smtClean="0"/>
              <a:t> teacher </a:t>
            </a:r>
            <a:r>
              <a:rPr lang="nl-BE" dirty="0" err="1" smtClean="0"/>
              <a:t>education</a:t>
            </a:r>
            <a:endParaRPr lang="nl-BE" dirty="0" smtClean="0"/>
          </a:p>
          <a:p>
            <a:pPr marL="0" lvl="0" indent="0">
              <a:buNone/>
            </a:pPr>
            <a:endParaRPr lang="nl-BE" dirty="0" smtClean="0"/>
          </a:p>
          <a:p>
            <a:pPr lvl="0"/>
            <a:r>
              <a:rPr lang="nl-BE" dirty="0" err="1" smtClean="0"/>
              <a:t>Practice-based</a:t>
            </a:r>
            <a:r>
              <a:rPr lang="nl-BE" dirty="0" smtClean="0"/>
              <a:t> is a </a:t>
            </a:r>
            <a:r>
              <a:rPr lang="nl-BE" b="1" dirty="0" smtClean="0"/>
              <a:t>different stance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No deficit-approach</a:t>
            </a:r>
          </a:p>
          <a:p>
            <a:pPr lvl="1"/>
            <a:r>
              <a:rPr lang="nl-BE" dirty="0" err="1" smtClean="0"/>
              <a:t>Starting</a:t>
            </a:r>
            <a:r>
              <a:rPr lang="nl-BE" dirty="0" smtClean="0"/>
              <a:t> </a:t>
            </a:r>
            <a:r>
              <a:rPr lang="nl-BE" dirty="0" err="1" smtClean="0"/>
              <a:t>assumptions</a:t>
            </a:r>
            <a:r>
              <a:rPr lang="nl-BE" dirty="0" smtClean="0"/>
              <a:t>: teacher(s) (</a:t>
            </a:r>
            <a:r>
              <a:rPr lang="nl-BE" dirty="0" err="1" smtClean="0"/>
              <a:t>educators</a:t>
            </a:r>
            <a:r>
              <a:rPr lang="nl-BE" dirty="0" smtClean="0"/>
              <a:t>) have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reasons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do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they</a:t>
            </a:r>
            <a:r>
              <a:rPr lang="nl-BE" dirty="0" smtClean="0"/>
              <a:t> are </a:t>
            </a:r>
            <a:r>
              <a:rPr lang="nl-BE" dirty="0" err="1" smtClean="0"/>
              <a:t>doing</a:t>
            </a:r>
            <a:r>
              <a:rPr lang="nl-BE" dirty="0" smtClean="0"/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64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Leuven-Liggend-Achtergrond Wit">
  <a:themeElements>
    <a:clrScheme name="Aangepast 3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">
  <a:themeElements>
    <a:clrScheme name="Aangepast 2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orporate-KU Leuven-Liggend-Achtergrond Wit en Watermerk">
  <a:themeElements>
    <a:clrScheme name="Aangepast 2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7030A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10427</TotalTime>
  <Words>1837</Words>
  <Application>Microsoft Office PowerPoint</Application>
  <PresentationFormat>On-screen Show (4:3)</PresentationFormat>
  <Paragraphs>237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Courier New</vt:lpstr>
      <vt:lpstr>Times</vt:lpstr>
      <vt:lpstr>Univers</vt:lpstr>
      <vt:lpstr>Wingdings</vt:lpstr>
      <vt:lpstr>KU Leuven-Liggend-Achtergrond Wit</vt:lpstr>
      <vt:lpstr>Corporate-KU Leuven-Liggend-Achtergrond Wit</vt:lpstr>
      <vt:lpstr>1_Corporate-KU Leuven-Liggend-Achtergrond Wit en Watermerk</vt:lpstr>
      <vt:lpstr>Issues of Identity and Vision in Teacher Educator Development  Unpacking a layered case</vt:lpstr>
      <vt:lpstr>1. What will I try to do…?</vt:lpstr>
      <vt:lpstr>2. Good example of practice?</vt:lpstr>
      <vt:lpstr>A good example of practice </vt:lpstr>
      <vt:lpstr>PowerPoint Presentation</vt:lpstr>
      <vt:lpstr>… a presentation as a layer-cake</vt:lpstr>
      <vt:lpstr>2. Context of the case: setting the scene</vt:lpstr>
      <vt:lpstr>3. Rationale: theoretical and pedagogical stance</vt:lpstr>
      <vt:lpstr>3.1. Practice-based  (Kelchtermans, 2013)</vt:lpstr>
      <vt:lpstr>3.1.1. What is practice? </vt:lpstr>
      <vt:lpstr>PowerPoint Presentation</vt:lpstr>
      <vt:lpstr>3.1.2. Practice-based approach: asking 3 questions to practice(s)</vt:lpstr>
      <vt:lpstr>3.1.3. Who I am in how I teach</vt:lpstr>
      <vt:lpstr>In our practice of Teacher Educator Development …</vt:lpstr>
      <vt:lpstr>3.2. “Zipping” as professional learning</vt:lpstr>
      <vt:lpstr>In our practice of Teacher Educator Development?</vt:lpstr>
      <vt:lpstr>PowerPoint Presentation</vt:lpstr>
      <vt:lpstr>3.3. Practice what you preach/Reflective modelling</vt:lpstr>
      <vt:lpstr>Enacted as…</vt:lpstr>
      <vt:lpstr>3.4. Pedagogy of discomfort </vt:lpstr>
      <vt:lpstr>Enacted as…</vt:lpstr>
      <vt:lpstr>PowerPoint Presentation</vt:lpstr>
      <vt:lpstr>2.5. Reflective practice and researcher’s attitude</vt:lpstr>
      <vt:lpstr>PowerPoint Presentation</vt:lpstr>
      <vt:lpstr>CONTENT of reflection: broad and deep</vt:lpstr>
      <vt:lpstr>PowerPoint Presentation</vt:lpstr>
      <vt:lpstr>In our practice of Teacher Educator Development</vt:lpstr>
      <vt:lpstr>4. Conclusion / Discussion</vt:lpstr>
      <vt:lpstr>PowerPoint Presentation</vt:lpstr>
      <vt:lpstr>PowerPoint Presentation</vt:lpstr>
      <vt:lpstr>Reading more?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ICTS | Communicatie, Servicepunt en Opleiding</dc:creator>
  <dc:description>Huisstijl KU Leuven - Versie 24 juli 2012</dc:description>
  <cp:lastModifiedBy>Geert Kelchtermans</cp:lastModifiedBy>
  <cp:revision>95</cp:revision>
  <dcterms:created xsi:type="dcterms:W3CDTF">2012-07-10T07:57:57Z</dcterms:created>
  <dcterms:modified xsi:type="dcterms:W3CDTF">2018-07-03T09:07:14Z</dcterms:modified>
</cp:coreProperties>
</file>