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7"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guide id="7" pos="281">
          <p15:clr>
            <a:srgbClr val="A4A3A4"/>
          </p15:clr>
        </p15:guide>
        <p15:guide id="8" pos="273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showGuides="1">
      <p:cViewPr>
        <p:scale>
          <a:sx n="32" d="100"/>
          <a:sy n="32" d="100"/>
        </p:scale>
        <p:origin x="-2923" y="-1114"/>
      </p:cViewPr>
      <p:guideLst>
        <p:guide orient="horz" pos="3318"/>
        <p:guide orient="horz" pos="288"/>
        <p:guide orient="horz" pos="20160"/>
        <p:guide orient="horz"/>
        <p:guide pos="581"/>
        <p:guide pos="27069"/>
        <p:guide pos="281"/>
        <p:guide pos="27369"/>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26-Mar-18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26-Mar-18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59674" y="6378481"/>
            <a:ext cx="10056813"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477827"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477825"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11460161" y="6378481"/>
            <a:ext cx="10048874"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1460162"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22448845" y="6378481"/>
            <a:ext cx="10048874"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22440906"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33422043"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33422043" y="6378481"/>
            <a:ext cx="10047018"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33422043"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33422043" y="15011402"/>
            <a:ext cx="10052050"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33422043"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edit)  ACKNOWLEDGEMENTS or  CONTACT</a:t>
            </a:r>
          </a:p>
        </p:txBody>
      </p:sp>
      <p:sp>
        <p:nvSpPr>
          <p:cNvPr id="30" name="Text Placeholder 3"/>
          <p:cNvSpPr>
            <a:spLocks noGrp="1"/>
          </p:cNvSpPr>
          <p:nvPr>
            <p:ph type="body" sz="quarter" idx="30" hasCustomPrompt="1"/>
          </p:nvPr>
        </p:nvSpPr>
        <p:spPr>
          <a:xfrm>
            <a:off x="33422043" y="26433446"/>
            <a:ext cx="10052050"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459674" y="14951552"/>
            <a:ext cx="10056813"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Type in or paste your text here</a:t>
            </a:r>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4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a:t>Enter your text here</a:t>
            </a:r>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2.vml"/><Relationship Id="rId7" Type="http://schemas.openxmlformats.org/officeDocument/2006/relationships/oleObject" Target="../embeddings/oleObject6.bin"/><Relationship Id="rId12" Type="http://schemas.openxmlformats.org/officeDocument/2006/relationships/image" Target="../media/image6.png"/><Relationship Id="rId17" Type="http://schemas.openxmlformats.org/officeDocument/2006/relationships/oleObject" Target="../embeddings/oleObject8.bin"/><Relationship Id="rId2" Type="http://schemas.openxmlformats.org/officeDocument/2006/relationships/theme" Target="../theme/theme2.xml"/><Relationship Id="rId16"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7.bin"/><Relationship Id="rId10" Type="http://schemas.openxmlformats.org/officeDocument/2006/relationships/image" Target="../media/image10.jpeg"/><Relationship Id="rId4" Type="http://schemas.openxmlformats.org/officeDocument/2006/relationships/oleObject" Target="../embeddings/oleObject5.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3.vml"/><Relationship Id="rId7" Type="http://schemas.openxmlformats.org/officeDocument/2006/relationships/oleObject" Target="../embeddings/oleObject10.bin"/><Relationship Id="rId12" Type="http://schemas.openxmlformats.org/officeDocument/2006/relationships/image" Target="../media/image6.png"/><Relationship Id="rId17" Type="http://schemas.openxmlformats.org/officeDocument/2006/relationships/oleObject" Target="../embeddings/oleObject12.bin"/><Relationship Id="rId2" Type="http://schemas.openxmlformats.org/officeDocument/2006/relationships/theme" Target="../theme/theme3.xml"/><Relationship Id="rId16" Type="http://schemas.openxmlformats.org/officeDocument/2006/relationships/image" Target="../media/image1.wmf"/><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11.bin"/><Relationship Id="rId10" Type="http://schemas.openxmlformats.org/officeDocument/2006/relationships/image" Target="../media/image10.jpeg"/><Relationship Id="rId4" Type="http://schemas.openxmlformats.org/officeDocument/2006/relationships/oleObject" Target="../embeddings/oleObject9.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6">
                <a:lumMod val="20000"/>
                <a:lumOff val="80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2" name="Rounded Rectangle 1"/>
          <p:cNvSpPr/>
          <p:nvPr userDrawn="1"/>
        </p:nvSpPr>
        <p:spPr>
          <a:xfrm>
            <a:off x="446073" y="5475145"/>
            <a:ext cx="10058400" cy="26736675"/>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userDrawn="1"/>
        </p:nvSpPr>
        <p:spPr>
          <a:xfrm>
            <a:off x="11428937" y="5475142"/>
            <a:ext cx="10058400" cy="26736675"/>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userDrawn="1"/>
        </p:nvSpPr>
        <p:spPr>
          <a:xfrm>
            <a:off x="22411801" y="5475143"/>
            <a:ext cx="10058400" cy="26736675"/>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userDrawn="1"/>
        </p:nvSpPr>
        <p:spPr>
          <a:xfrm>
            <a:off x="33394664" y="5475144"/>
            <a:ext cx="10058400" cy="26736675"/>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rgbClr val="FF0000"/>
                  </a:solidFill>
                  <a:latin typeface="Trebuchet MS" pitchFamily="34" charset="0"/>
                </a:rPr>
                <a:t>(—THIS SIDEBAR DOES NOT PRINT—)</a:t>
              </a:r>
              <a:endParaRPr lang="en-US" sz="3200" b="1" spc="600" dirty="0">
                <a:solidFill>
                  <a:schemeClr val="bg1"/>
                </a:solidFill>
                <a:latin typeface="Trebuchet MS" pitchFamily="34" charset="0"/>
              </a:endParaRPr>
            </a:p>
            <a:p>
              <a:pPr algn="ctr"/>
              <a:r>
                <a:rPr lang="en-US" sz="4000" b="1" spc="600" dirty="0">
                  <a:solidFill>
                    <a:schemeClr val="bg1"/>
                  </a:solidFill>
                  <a:latin typeface="Trebuchet MS" pitchFamily="34" charset="0"/>
                </a:rPr>
                <a:t>DESIGN</a:t>
              </a:r>
              <a:r>
                <a:rPr lang="en-US" sz="4000" b="1" spc="600" baseline="0" dirty="0">
                  <a:solidFill>
                    <a:schemeClr val="bg1"/>
                  </a:solidFill>
                  <a:latin typeface="Trebuchet MS" pitchFamily="34" charset="0"/>
                </a:rPr>
                <a:t> </a:t>
              </a:r>
              <a:r>
                <a:rPr lang="en-US" sz="4000" b="1" spc="600" dirty="0">
                  <a:solidFill>
                    <a:schemeClr val="bg1"/>
                  </a:solidFill>
                  <a:latin typeface="Trebuchet MS" pitchFamily="34" charset="0"/>
                </a:rPr>
                <a:t>GUIDE</a:t>
              </a:r>
            </a:p>
            <a:p>
              <a:pPr algn="ctr"/>
              <a:endParaRPr lang="en-US" sz="2800" b="1" dirty="0">
                <a:latin typeface="Trebuchet MS" pitchFamily="34" charset="0"/>
              </a:endParaRPr>
            </a:p>
            <a:p>
              <a:pPr defTabSz="3765639"/>
              <a:r>
                <a:rPr lang="en-US" sz="2800" i="0" dirty="0">
                  <a:latin typeface="Trebuchet MS" pitchFamily="34" charset="0"/>
                </a:rPr>
                <a:t>This PowerPoint</a:t>
              </a:r>
              <a:r>
                <a:rPr lang="en-US" sz="2800" i="0" baseline="0" dirty="0">
                  <a:latin typeface="Trebuchet MS" pitchFamily="34" charset="0"/>
                </a:rPr>
                <a:t> </a:t>
              </a:r>
              <a:r>
                <a:rPr lang="en-US" sz="2800" i="0" dirty="0">
                  <a:latin typeface="Trebuchet MS" pitchFamily="34" charset="0"/>
                </a:rPr>
                <a:t>2007 template produces</a:t>
              </a:r>
              <a:r>
                <a:rPr lang="en-US" sz="2800" i="0" baseline="0" dirty="0">
                  <a:latin typeface="Trebuchet MS" pitchFamily="34" charset="0"/>
                </a:rPr>
                <a:t> </a:t>
              </a:r>
              <a:r>
                <a:rPr lang="en-US" sz="2800" i="0" dirty="0">
                  <a:latin typeface="Trebuchet MS" pitchFamily="34" charset="0"/>
                </a:rPr>
                <a:t>a 36”x48” presentation poster. </a:t>
              </a:r>
              <a:r>
                <a:rPr lang="en-US" sz="2800" dirty="0">
                  <a:latin typeface="Trebuchet MS" pitchFamily="34" charset="0"/>
                </a:rPr>
                <a:t>You</a:t>
              </a:r>
              <a:r>
                <a:rPr lang="en-US" sz="2800" baseline="0" dirty="0">
                  <a:latin typeface="Trebuchet MS" pitchFamily="34" charset="0"/>
                </a:rPr>
                <a:t> can u</a:t>
              </a:r>
              <a:r>
                <a:rPr lang="en-US" sz="2800" dirty="0">
                  <a:latin typeface="Trebuchet MS" pitchFamily="34" charset="0"/>
                </a:rPr>
                <a:t>se</a:t>
              </a:r>
              <a:r>
                <a:rPr lang="en-US" sz="2800" baseline="0" dirty="0">
                  <a:latin typeface="Trebuchet MS" pitchFamily="34" charset="0"/>
                </a:rPr>
                <a:t> it to create your research poster and </a:t>
              </a:r>
              <a:r>
                <a:rPr lang="en-US" sz="2800" dirty="0">
                  <a:latin typeface="Trebuchet MS" pitchFamily="34" charset="0"/>
                </a:rPr>
                <a:t>save valuable time placing titles, subtitles,</a:t>
              </a:r>
              <a:r>
                <a:rPr lang="en-US" sz="2800" baseline="0" dirty="0">
                  <a:latin typeface="Trebuchet MS" pitchFamily="34" charset="0"/>
                </a:rPr>
                <a:t> text, and graphics</a:t>
              </a:r>
              <a:r>
                <a:rPr lang="en-US" sz="2800" dirty="0">
                  <a:latin typeface="Trebuchet MS" pitchFamily="34" charset="0"/>
                </a:rPr>
                <a:t>. </a:t>
              </a:r>
            </a:p>
            <a:p>
              <a:pPr defTabSz="3765639"/>
              <a:endParaRPr lang="en-US" sz="2800" dirty="0">
                <a:latin typeface="Trebuchet MS" pitchFamily="34" charset="0"/>
              </a:endParaRPr>
            </a:p>
            <a:p>
              <a:pPr defTabSz="4389219"/>
              <a:r>
                <a:rPr lang="en-US" sz="2800" dirty="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a:solidFill>
                    <a:srgbClr val="FFC000"/>
                  </a:solidFill>
                  <a:latin typeface="Trebuchet MS" pitchFamily="34" charset="0"/>
                </a:rPr>
                <a:t>PosterPresentations.com</a:t>
              </a:r>
              <a:r>
                <a:rPr lang="en-US" sz="2800" b="1" dirty="0">
                  <a:solidFill>
                    <a:schemeClr val="bg1"/>
                  </a:solidFill>
                  <a:latin typeface="Trebuchet MS" pitchFamily="34" charset="0"/>
                </a:rPr>
                <a:t> </a:t>
              </a:r>
              <a:r>
                <a:rPr lang="en-US" sz="2800" dirty="0">
                  <a:solidFill>
                    <a:schemeClr val="bg1"/>
                  </a:solidFill>
                  <a:latin typeface="Trebuchet MS" pitchFamily="34" charset="0"/>
                </a:rPr>
                <a:t>and click on HELP DESK.</a:t>
              </a:r>
            </a:p>
            <a:p>
              <a:pPr defTabSz="4389219"/>
              <a:endParaRPr lang="en-US" sz="2800" dirty="0">
                <a:latin typeface="Trebuchet MS" pitchFamily="34" charset="0"/>
              </a:endParaRPr>
            </a:p>
            <a:p>
              <a:pPr defTabSz="4389219"/>
              <a:r>
                <a:rPr lang="en-US" sz="2800" dirty="0">
                  <a:solidFill>
                    <a:schemeClr val="bg1"/>
                  </a:solidFill>
                  <a:latin typeface="Trebuchet MS" pitchFamily="34" charset="0"/>
                </a:rPr>
                <a:t>When</a:t>
              </a:r>
              <a:r>
                <a:rPr lang="en-US" sz="2800" baseline="0" dirty="0">
                  <a:solidFill>
                    <a:schemeClr val="bg1"/>
                  </a:solidFill>
                  <a:latin typeface="Trebuchet MS" pitchFamily="34" charset="0"/>
                </a:rPr>
                <a:t> you are ready to print your poster</a:t>
              </a:r>
              <a:r>
                <a:rPr lang="en-US" sz="2800" dirty="0">
                  <a:solidFill>
                    <a:schemeClr val="bg1"/>
                  </a:solidFill>
                  <a:latin typeface="Trebuchet MS" pitchFamily="34" charset="0"/>
                </a:rPr>
                <a:t>,</a:t>
              </a:r>
              <a:r>
                <a:rPr lang="en-US" sz="2800" baseline="0" dirty="0">
                  <a:solidFill>
                    <a:schemeClr val="bg1"/>
                  </a:solidFill>
                  <a:latin typeface="Trebuchet MS" pitchFamily="34" charset="0"/>
                </a:rPr>
                <a:t> go online to </a:t>
              </a:r>
              <a:r>
                <a:rPr lang="en-US" sz="2800" b="0" dirty="0">
                  <a:solidFill>
                    <a:schemeClr val="bg1"/>
                  </a:solidFill>
                  <a:latin typeface="Trebuchet MS" pitchFamily="34" charset="0"/>
                </a:rPr>
                <a:t>PosterPresentations.com</a:t>
              </a:r>
              <a:br>
                <a:rPr lang="en-US" sz="2800" dirty="0">
                  <a:solidFill>
                    <a:schemeClr val="bg1"/>
                  </a:solidFill>
                  <a:latin typeface="Trebuchet MS" pitchFamily="34" charset="0"/>
                </a:rPr>
              </a:br>
              <a:endParaRPr lang="en-US" sz="2800" dirty="0">
                <a:solidFill>
                  <a:schemeClr val="bg1"/>
                </a:solidFill>
                <a:latin typeface="Trebuchet MS" pitchFamily="34" charset="0"/>
              </a:endParaRPr>
            </a:p>
            <a:p>
              <a:pPr algn="l" defTabSz="3765639"/>
              <a:r>
                <a:rPr lang="en-US" sz="2800" b="0" dirty="0">
                  <a:solidFill>
                    <a:schemeClr val="bg1"/>
                  </a:solidFill>
                  <a:latin typeface="Trebuchet MS" pitchFamily="34" charset="0"/>
                </a:rPr>
                <a:t>Need</a:t>
              </a:r>
              <a:r>
                <a:rPr lang="en-US" sz="2800" b="0" baseline="0" dirty="0">
                  <a:solidFill>
                    <a:schemeClr val="bg1"/>
                  </a:solidFill>
                  <a:latin typeface="Trebuchet MS" pitchFamily="34" charset="0"/>
                </a:rPr>
                <a:t> assistance? Call us at </a:t>
              </a:r>
              <a:r>
                <a:rPr lang="en-US" sz="2800" b="0" dirty="0">
                  <a:solidFill>
                    <a:srgbClr val="FFC000"/>
                  </a:solidFill>
                  <a:latin typeface="Trebuchet MS" pitchFamily="34" charset="0"/>
                </a:rPr>
                <a:t>1.510.649.3001</a:t>
              </a:r>
            </a:p>
            <a:p>
              <a:pPr algn="l" defTabSz="3765639"/>
              <a:endParaRPr lang="en-US" sz="3600" b="1" dirty="0">
                <a:solidFill>
                  <a:srgbClr val="FFFF00"/>
                </a:solidFill>
                <a:latin typeface="Trebuchet MS" pitchFamily="34" charset="0"/>
              </a:endParaRPr>
            </a:p>
            <a:p>
              <a:pPr algn="ctr"/>
              <a:endParaRPr lang="en-US" sz="2400" b="1" dirty="0">
                <a:solidFill>
                  <a:schemeClr val="bg1"/>
                </a:solidFill>
                <a:latin typeface="Trebuchet MS" pitchFamily="34" charset="0"/>
              </a:endParaRPr>
            </a:p>
            <a:p>
              <a:pPr algn="ctr"/>
              <a:r>
                <a:rPr lang="en-US" sz="4000" b="1" spc="600" dirty="0">
                  <a:solidFill>
                    <a:schemeClr val="bg1"/>
                  </a:solidFill>
                  <a:latin typeface="Trebuchet MS" pitchFamily="34" charset="0"/>
                </a:rPr>
                <a:t>QUICK START</a:t>
              </a:r>
            </a:p>
            <a:p>
              <a:pPr algn="ctr"/>
              <a:endParaRPr lang="en-US" sz="32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Zoom in and out</a:t>
              </a:r>
            </a:p>
            <a:p>
              <a:pPr marL="1892300" indent="-1892300" algn="l" defTabSz="850900"/>
              <a:r>
                <a:rPr lang="en-US" sz="2400" b="0" baseline="0" dirty="0">
                  <a:solidFill>
                    <a:schemeClr val="bg1"/>
                  </a:solidFill>
                  <a:latin typeface="Trebuchet MS" pitchFamily="34" charset="0"/>
                </a:rPr>
                <a:t>	</a:t>
              </a:r>
              <a:r>
                <a:rPr lang="en-US" sz="2400" b="0" baseline="0" dirty="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a:solidFill>
                    <a:schemeClr val="bg1">
                      <a:lumMod val="75000"/>
                    </a:schemeClr>
                  </a:solidFill>
                  <a:latin typeface="Trebuchet MS" pitchFamily="34" charset="0"/>
                </a:rPr>
                <a:t>	</a:t>
              </a:r>
              <a:r>
                <a:rPr lang="en-US" sz="2400" b="0" baseline="0" dirty="0">
                  <a:solidFill>
                    <a:schemeClr val="bg1">
                      <a:lumMod val="75000"/>
                    </a:schemeClr>
                  </a:solidFill>
                  <a:latin typeface="Trebuchet MS" pitchFamily="34" charset="0"/>
                </a:rPr>
                <a:t>Go to VIEW &gt; ZOOM.</a:t>
              </a:r>
            </a:p>
            <a:p>
              <a:pPr algn="l"/>
              <a:endParaRPr lang="en-US" sz="2800" b="0"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Title, Authors, and Affiliations</a:t>
              </a:r>
            </a:p>
            <a:p>
              <a:pPr algn="l"/>
              <a:r>
                <a:rPr lang="en-US" sz="2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The font size of your title should be bigger than your name(s) and institution name(s).</a:t>
              </a:r>
            </a:p>
            <a:p>
              <a:pPr algn="l"/>
              <a:br>
                <a:rPr lang="en-US" sz="2800" b="1" baseline="0" dirty="0">
                  <a:solidFill>
                    <a:schemeClr val="bg1"/>
                  </a:solidFill>
                  <a:latin typeface="Trebuchet MS" pitchFamily="34" charset="0"/>
                </a:rPr>
              </a:br>
              <a:endParaRPr lang="en-US" sz="2800" b="1" dirty="0">
                <a:solidFill>
                  <a:schemeClr val="bg1"/>
                </a:solidFill>
                <a:latin typeface="Trebuchet MS" pitchFamily="34" charset="0"/>
              </a:endParaRPr>
            </a:p>
            <a:p>
              <a:pPr algn="ctr"/>
              <a:endParaRPr lang="en-US" sz="2800" b="1" dirty="0">
                <a:solidFill>
                  <a:srgbClr val="FFC000"/>
                </a:solidFill>
                <a:latin typeface="Trebuchet MS" pitchFamily="34" charset="0"/>
              </a:endParaRPr>
            </a:p>
            <a:p>
              <a:pPr algn="ctr"/>
              <a:endParaRPr lang="en-US" sz="2800" b="1" dirty="0">
                <a:solidFill>
                  <a:srgbClr val="FFC000"/>
                </a:solidFill>
                <a:latin typeface="Trebuchet MS" pitchFamily="34" charset="0"/>
              </a:endParaRPr>
            </a:p>
            <a:p>
              <a:pPr algn="ctr"/>
              <a:r>
                <a:rPr lang="en-US" sz="3200" b="1" dirty="0">
                  <a:solidFill>
                    <a:srgbClr val="FFC000"/>
                  </a:solidFill>
                  <a:latin typeface="Trebuchet MS" pitchFamily="34" charset="0"/>
                </a:rPr>
                <a:t>Adding Logos</a:t>
              </a:r>
              <a:r>
                <a:rPr lang="en-US" sz="3200" b="1" baseline="0" dirty="0">
                  <a:solidFill>
                    <a:srgbClr val="FFC000"/>
                  </a:solidFill>
                  <a:latin typeface="Trebuchet MS" pitchFamily="34" charset="0"/>
                </a:rPr>
                <a:t> / Seals</a:t>
              </a:r>
            </a:p>
            <a:p>
              <a:pPr algn="l"/>
              <a:r>
                <a:rPr lang="en-US" sz="2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spc="0"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See if your school’s logo is available on our free poster templates page.</a:t>
              </a:r>
            </a:p>
            <a:p>
              <a:pPr algn="l"/>
              <a:endParaRPr lang="en-US" sz="2400" b="0" baseline="0" dirty="0">
                <a:latin typeface="Trebuchet MS" pitchFamily="34" charset="0"/>
              </a:endParaRPr>
            </a:p>
            <a:p>
              <a:pPr algn="ctr"/>
              <a:r>
                <a:rPr lang="en-US" sz="3200" b="1" baseline="0" dirty="0">
                  <a:solidFill>
                    <a:srgbClr val="FFC000"/>
                  </a:solidFill>
                  <a:latin typeface="Trebuchet MS" pitchFamily="34" charset="0"/>
                </a:rPr>
                <a:t>Photographs / Graphics</a:t>
              </a:r>
            </a:p>
            <a:p>
              <a:pPr algn="l" defTabSz="977900"/>
              <a:r>
                <a:rPr lang="en-US" sz="2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a:solidFill>
                    <a:schemeClr val="bg1">
                      <a:lumMod val="75000"/>
                    </a:schemeClr>
                  </a:solidFill>
                  <a:latin typeface="Trebuchet MS" pitchFamily="34" charset="0"/>
                </a:rPr>
                <a:t>disproportionally.</a:t>
              </a:r>
            </a:p>
            <a:p>
              <a:pPr algn="l" defTabSz="977900"/>
              <a:endParaRPr lang="en-US" sz="2400" b="0" baseline="0" dirty="0">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r>
                <a:rPr lang="en-US" sz="3200" b="1" baseline="0" dirty="0">
                  <a:solidFill>
                    <a:srgbClr val="FFC000"/>
                  </a:solidFill>
                  <a:latin typeface="Trebuchet MS" pitchFamily="34" charset="0"/>
                </a:rPr>
                <a:t>Image Quality Check</a:t>
              </a:r>
            </a:p>
            <a:p>
              <a:pPr lvl="0" algn="l" defTabSz="977900"/>
              <a:r>
                <a:rPr lang="en-US" sz="2400" b="0" baseline="0" dirty="0">
                  <a:solidFill>
                    <a:schemeClr val="bg1">
                      <a:lumMod val="75000"/>
                    </a:schemeClr>
                  </a:solidFill>
                  <a:latin typeface="Trebuchet MS" pitchFamily="34" charset="0"/>
                </a:rPr>
                <a:t>Zoom in and look at your images at 100% magnification. If they look good they will print well. </a:t>
              </a:r>
              <a:endParaRPr lang="en-US" sz="2800" b="0" dirty="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a:solidFill>
                        <a:schemeClr val="tx1"/>
                      </a:solidFill>
                    </a:rPr>
                    <a:t>ORIGINAL</a:t>
                  </a: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687"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688"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a:solidFill>
                      <a:srgbClr val="92D050"/>
                    </a:solidFill>
                  </a:rPr>
                  <a:t>Good</a:t>
                </a:r>
                <a:r>
                  <a:rPr lang="en-US" sz="1600" baseline="0" dirty="0">
                    <a:solidFill>
                      <a:srgbClr val="92D050"/>
                    </a:solidFill>
                  </a:rPr>
                  <a:t> </a:t>
                </a:r>
                <a:r>
                  <a:rPr lang="en-US" sz="1600" baseline="0" dirty="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a:solidFill>
                      <a:srgbClr val="FF0000"/>
                    </a:solidFill>
                  </a:rPr>
                  <a:t>Bad </a:t>
                </a:r>
                <a:r>
                  <a:rPr lang="en-US" sz="1600" dirty="0">
                    <a:solidFill>
                      <a:schemeClr val="bg1"/>
                    </a:solidFill>
                  </a:rPr>
                  <a:t>printing quality</a:t>
                </a: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a:solidFill>
                    <a:schemeClr val="bg1"/>
                  </a:solidFill>
                  <a:latin typeface="Trebuchet MS" pitchFamily="34" charset="0"/>
                </a:rPr>
                <a:t>QUICK START (cont.)</a:t>
              </a:r>
            </a:p>
            <a:p>
              <a:pPr algn="ctr"/>
              <a:endParaRPr lang="en-US" sz="36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r>
                <a:rPr lang="en-US" sz="2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Text</a:t>
              </a:r>
            </a:p>
            <a:p>
              <a:pPr marL="3265488" lvl="2" indent="0" algn="l" defTabSz="114300"/>
              <a:r>
                <a:rPr lang="en-US" sz="2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 </a:t>
              </a:r>
              <a:r>
                <a:rPr kumimoji="0" lang="en-US" sz="32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a:solidFill>
                  <a:schemeClr val="bg1">
                    <a:lumMod val="75000"/>
                  </a:schemeClr>
                </a:solidFill>
                <a:latin typeface="Trebuchet MS" pitchFamily="34" charset="0"/>
              </a:endParaRPr>
            </a:p>
            <a:p>
              <a:pPr marL="1518341" lvl="2"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Tables</a:t>
              </a:r>
            </a:p>
            <a:p>
              <a:pPr marL="1730375" lvl="1" indent="0" algn="l" defTabSz="114300"/>
              <a:r>
                <a:rPr lang="en-US" sz="2400" b="0" baseline="0" dirty="0">
                  <a:solidFill>
                    <a:schemeClr val="bg1">
                      <a:lumMod val="75000"/>
                    </a:schemeClr>
                  </a:solidFill>
                  <a:latin typeface="Trebuchet MS" pitchFamily="34" charset="0"/>
                </a:rPr>
                <a:t>To add a table from scratch go to the INSERT menu and </a:t>
              </a:r>
              <a:br>
                <a:rPr lang="en-US" sz="2400" b="0" baseline="0" dirty="0">
                  <a:solidFill>
                    <a:schemeClr val="bg1">
                      <a:lumMod val="75000"/>
                    </a:schemeClr>
                  </a:solidFill>
                  <a:latin typeface="Trebuchet MS" pitchFamily="34" charset="0"/>
                </a:rPr>
              </a:br>
              <a:r>
                <a:rPr lang="en-US" sz="2400" b="0" baseline="0" dirty="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689"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690"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a:t>
                </a:r>
                <a:r>
                  <a:rPr lang="en-US" sz="2400" baseline="0" dirty="0" err="1">
                    <a:solidFill>
                      <a:schemeClr val="tx2"/>
                    </a:solidFill>
                    <a:latin typeface="Trebuchet MS" pitchFamily="34" charset="0"/>
                  </a:rPr>
                  <a:t>Facebook</a:t>
                </a:r>
                <a:r>
                  <a:rPr lang="en-US" sz="2400" baseline="0" dirty="0">
                    <a:solidFill>
                      <a:schemeClr val="tx2"/>
                    </a:solidFill>
                    <a:latin typeface="Trebuchet MS" pitchFamily="34" charset="0"/>
                  </a:rPr>
                  <a:t>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471" name="Rounded Rectangle 470"/>
          <p:cNvSpPr/>
          <p:nvPr userDrawn="1"/>
        </p:nvSpPr>
        <p:spPr>
          <a:xfrm>
            <a:off x="0" y="0"/>
            <a:ext cx="43891200" cy="4800600"/>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94" name="Straight Connector 1493"/>
          <p:cNvCxnSpPr/>
          <p:nvPr userDrawn="1"/>
        </p:nvCxnSpPr>
        <p:spPr>
          <a:xfrm>
            <a:off x="0" y="4800600"/>
            <a:ext cx="43891200" cy="0"/>
          </a:xfrm>
          <a:prstGeom prst="line">
            <a:avLst/>
          </a:prstGeom>
          <a:ln w="174625" cmpd="sng">
            <a:solidFill>
              <a:schemeClr val="accent6">
                <a:lumMod val="40000"/>
                <a:lumOff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65" name="TextBox 64"/>
          <p:cNvSpPr txBox="1"/>
          <p:nvPr userDrawn="1"/>
        </p:nvSpPr>
        <p:spPr>
          <a:xfrm>
            <a:off x="44487207" y="31099467"/>
            <a:ext cx="7629577" cy="1399638"/>
          </a:xfrm>
          <a:prstGeom prst="rect">
            <a:avLst/>
          </a:prstGeom>
          <a:noFill/>
        </p:spPr>
        <p:txBody>
          <a:bodyPr wrap="square" lIns="65304" tIns="32651" rIns="65304" bIns="32651" rtlCol="0">
            <a:spAutoFit/>
          </a:bodyPr>
          <a:lstStyle/>
          <a:p>
            <a:pPr marL="401638" indent="-401638">
              <a:lnSpc>
                <a:spcPts val="2600"/>
              </a:lnSpc>
            </a:pPr>
            <a:r>
              <a:rPr lang="en-US" sz="2800" dirty="0">
                <a:solidFill>
                  <a:schemeClr val="bg1"/>
                </a:solidFill>
              </a:rPr>
              <a:t>©2015</a:t>
            </a:r>
            <a:r>
              <a:rPr lang="en-US" sz="2800" baseline="0" dirty="0">
                <a:solidFill>
                  <a:schemeClr val="bg1"/>
                </a:solidFill>
              </a:rPr>
              <a:t> </a:t>
            </a:r>
            <a:r>
              <a:rPr lang="en-US" sz="2800" dirty="0">
                <a:solidFill>
                  <a:schemeClr val="bg1"/>
                </a:solidFill>
              </a:rPr>
              <a:t>PosterPresentations.com</a:t>
            </a:r>
          </a:p>
          <a:p>
            <a:pPr marL="288925" indent="0">
              <a:lnSpc>
                <a:spcPts val="2600"/>
              </a:lnSpc>
            </a:pPr>
            <a:r>
              <a:rPr lang="en-US" sz="2400" dirty="0">
                <a:solidFill>
                  <a:schemeClr val="bg1"/>
                </a:solidFill>
              </a:rPr>
              <a:t>2117 Fourth Street ,</a:t>
            </a:r>
            <a:r>
              <a:rPr lang="en-US" sz="2400" baseline="0" dirty="0">
                <a:solidFill>
                  <a:schemeClr val="bg1"/>
                </a:solidFill>
              </a:rPr>
              <a:t> Unit C</a:t>
            </a:r>
          </a:p>
          <a:p>
            <a:pPr marL="288925" indent="0">
              <a:lnSpc>
                <a:spcPts val="2600"/>
              </a:lnSpc>
            </a:pPr>
            <a:r>
              <a:rPr lang="en-US" sz="2400" baseline="0" dirty="0">
                <a:solidFill>
                  <a:schemeClr val="bg1"/>
                </a:solidFill>
              </a:rPr>
              <a:t>Berkeley CA </a:t>
            </a:r>
            <a:r>
              <a:rPr lang="en-US" sz="2000" baseline="0" dirty="0">
                <a:solidFill>
                  <a:schemeClr val="bg1"/>
                </a:solidFill>
              </a:rPr>
              <a:t>94710</a:t>
            </a:r>
            <a:endParaRPr lang="en-US" sz="2400" baseline="0" dirty="0">
              <a:solidFill>
                <a:schemeClr val="bg1"/>
              </a:solidFill>
            </a:endParaRPr>
          </a:p>
          <a:p>
            <a:pPr marL="288925" indent="0">
              <a:lnSpc>
                <a:spcPts val="2600"/>
              </a:lnSpc>
            </a:pPr>
            <a:r>
              <a:rPr lang="en-US" sz="2400" b="1" baseline="0" dirty="0">
                <a:solidFill>
                  <a:srgbClr val="FFFF00"/>
                </a:solidFill>
              </a:rPr>
              <a:t>posterpresenter@gmail.com</a:t>
            </a:r>
            <a:endParaRPr lang="en-US" sz="2800" b="1" dirty="0">
              <a:solidFill>
                <a:srgbClr val="FFFF00"/>
              </a:solidFill>
            </a:endParaRPr>
          </a:p>
        </p:txBody>
      </p:sp>
      <p:sp>
        <p:nvSpPr>
          <p:cNvPr id="60" name="Text Box 14"/>
          <p:cNvSpPr txBox="1">
            <a:spLocks noChangeArrowheads="1"/>
          </p:cNvSpPr>
          <p:nvPr userDrawn="1"/>
        </p:nvSpPr>
        <p:spPr bwMode="auto">
          <a:xfrm>
            <a:off x="1484177" y="32124583"/>
            <a:ext cx="2514600" cy="374522"/>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7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12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6">
                <a:lumMod val="20000"/>
                <a:lumOff val="80000"/>
              </a:schemeClr>
            </a:gs>
            <a:gs pos="100000">
              <a:schemeClr val="bg1"/>
            </a:gs>
          </a:gsLst>
          <a:lin ang="5400000" scaled="1"/>
        </a:gradFill>
        <a:effectLst/>
      </p:bgPr>
    </p:bg>
    <p:spTree>
      <p:nvGrpSpPr>
        <p:cNvPr id="1" name=""/>
        <p:cNvGrpSpPr/>
        <p:nvPr/>
      </p:nvGrpSpPr>
      <p:grpSpPr>
        <a:xfrm>
          <a:off x="0" y="0"/>
          <a:ext cx="0" cy="0"/>
          <a:chOff x="0" y="0"/>
          <a:chExt cx="0" cy="0"/>
        </a:xfrm>
      </p:grpSpPr>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a:solidFill>
                    <a:schemeClr val="bg1"/>
                  </a:solidFill>
                  <a:latin typeface="Trebuchet MS" pitchFamily="34" charset="0"/>
                </a:rPr>
                <a:t>QUICK START (cont.)</a:t>
              </a:r>
            </a:p>
            <a:p>
              <a:pPr algn="ctr"/>
              <a:endParaRPr lang="en-US" sz="36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r>
                <a:rPr lang="en-US" sz="2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Text</a:t>
              </a:r>
            </a:p>
            <a:p>
              <a:pPr marL="3265488" lvl="2" indent="0" algn="l" defTabSz="114300"/>
              <a:r>
                <a:rPr lang="en-US" sz="2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 </a:t>
              </a:r>
              <a:r>
                <a:rPr kumimoji="0" lang="en-US" sz="32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a:solidFill>
                  <a:schemeClr val="bg1">
                    <a:lumMod val="75000"/>
                  </a:schemeClr>
                </a:solidFill>
                <a:latin typeface="Trebuchet MS" pitchFamily="34" charset="0"/>
              </a:endParaRPr>
            </a:p>
            <a:p>
              <a:pPr marL="1518341" lvl="2"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Tables</a:t>
              </a:r>
            </a:p>
            <a:p>
              <a:pPr marL="1730375" lvl="1" indent="0" algn="l" defTabSz="114300"/>
              <a:r>
                <a:rPr lang="en-US" sz="2400" b="0" baseline="0" dirty="0">
                  <a:solidFill>
                    <a:schemeClr val="bg1">
                      <a:lumMod val="75000"/>
                    </a:schemeClr>
                  </a:solidFill>
                  <a:latin typeface="Trebuchet MS" pitchFamily="34" charset="0"/>
                </a:rPr>
                <a:t>To add a table from scratch go to the INSERT menu and </a:t>
              </a:r>
              <a:br>
                <a:rPr lang="en-US" sz="2400" b="0" baseline="0" dirty="0">
                  <a:solidFill>
                    <a:schemeClr val="bg1">
                      <a:lumMod val="75000"/>
                    </a:schemeClr>
                  </a:solidFill>
                  <a:latin typeface="Trebuchet MS" pitchFamily="34" charset="0"/>
                </a:rPr>
              </a:br>
              <a:r>
                <a:rPr lang="en-US" sz="2400" b="0" baseline="0" dirty="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263"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264"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a:t>
                </a:r>
                <a:r>
                  <a:rPr lang="en-US" sz="2400" baseline="0" dirty="0" err="1">
                    <a:solidFill>
                      <a:schemeClr val="tx2"/>
                    </a:solidFill>
                    <a:latin typeface="Trebuchet MS" pitchFamily="34" charset="0"/>
                  </a:rPr>
                  <a:t>Facebook</a:t>
                </a:r>
                <a:r>
                  <a:rPr lang="en-US" sz="2400" baseline="0" dirty="0">
                    <a:solidFill>
                      <a:schemeClr val="tx2"/>
                    </a:solidFill>
                    <a:latin typeface="Trebuchet MS" pitchFamily="34" charset="0"/>
                  </a:rPr>
                  <a:t>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grpSp>
        <p:nvGrpSpPr>
          <p:cNvPr id="54" name="Group 53"/>
          <p:cNvGrpSpPr/>
          <p:nvPr userDrawn="1"/>
        </p:nvGrpSpPr>
        <p:grpSpPr>
          <a:xfrm>
            <a:off x="-11225189" y="-1"/>
            <a:ext cx="11018865" cy="329184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rgbClr val="FF0000"/>
                  </a:solidFill>
                  <a:latin typeface="Trebuchet MS" pitchFamily="34" charset="0"/>
                </a:rPr>
                <a:t>(—THIS SIDEBAR DOES NOT PRINT—)</a:t>
              </a:r>
              <a:endParaRPr lang="en-US" sz="3200" b="1" spc="600" dirty="0">
                <a:solidFill>
                  <a:schemeClr val="bg1"/>
                </a:solidFill>
                <a:latin typeface="Trebuchet MS" pitchFamily="34" charset="0"/>
              </a:endParaRPr>
            </a:p>
            <a:p>
              <a:pPr algn="ctr"/>
              <a:r>
                <a:rPr lang="en-US" sz="4000" b="1" spc="600" dirty="0">
                  <a:solidFill>
                    <a:schemeClr val="bg1"/>
                  </a:solidFill>
                  <a:latin typeface="Trebuchet MS" pitchFamily="34" charset="0"/>
                </a:rPr>
                <a:t>DESIGN</a:t>
              </a:r>
              <a:r>
                <a:rPr lang="en-US" sz="4000" b="1" spc="600" baseline="0" dirty="0">
                  <a:solidFill>
                    <a:schemeClr val="bg1"/>
                  </a:solidFill>
                  <a:latin typeface="Trebuchet MS" pitchFamily="34" charset="0"/>
                </a:rPr>
                <a:t> </a:t>
              </a:r>
              <a:r>
                <a:rPr lang="en-US" sz="4000" b="1" spc="600" dirty="0">
                  <a:solidFill>
                    <a:schemeClr val="bg1"/>
                  </a:solidFill>
                  <a:latin typeface="Trebuchet MS" pitchFamily="34" charset="0"/>
                </a:rPr>
                <a:t>GUIDE</a:t>
              </a:r>
            </a:p>
            <a:p>
              <a:pPr algn="ctr"/>
              <a:endParaRPr lang="en-US" sz="2800" b="1" dirty="0">
                <a:latin typeface="Trebuchet MS" pitchFamily="34" charset="0"/>
              </a:endParaRPr>
            </a:p>
            <a:p>
              <a:pPr defTabSz="3765639"/>
              <a:r>
                <a:rPr lang="en-US" sz="2800" i="0" dirty="0">
                  <a:latin typeface="Trebuchet MS" pitchFamily="34" charset="0"/>
                </a:rPr>
                <a:t>This PowerPoint</a:t>
              </a:r>
              <a:r>
                <a:rPr lang="en-US" sz="2800" i="0" baseline="0" dirty="0">
                  <a:latin typeface="Trebuchet MS" pitchFamily="34" charset="0"/>
                </a:rPr>
                <a:t> </a:t>
              </a:r>
              <a:r>
                <a:rPr lang="en-US" sz="2800" i="0" dirty="0">
                  <a:latin typeface="Trebuchet MS" pitchFamily="34" charset="0"/>
                </a:rPr>
                <a:t>2007 template produces</a:t>
              </a:r>
              <a:r>
                <a:rPr lang="en-US" sz="2800" i="0" baseline="0" dirty="0">
                  <a:latin typeface="Trebuchet MS" pitchFamily="34" charset="0"/>
                </a:rPr>
                <a:t> </a:t>
              </a:r>
              <a:r>
                <a:rPr lang="en-US" sz="2800" i="0" dirty="0">
                  <a:latin typeface="Trebuchet MS" pitchFamily="34" charset="0"/>
                </a:rPr>
                <a:t>a 36”x48” presentation poster. </a:t>
              </a:r>
              <a:r>
                <a:rPr lang="en-US" sz="2800" dirty="0">
                  <a:latin typeface="Trebuchet MS" pitchFamily="34" charset="0"/>
                </a:rPr>
                <a:t>You</a:t>
              </a:r>
              <a:r>
                <a:rPr lang="en-US" sz="2800" baseline="0" dirty="0">
                  <a:latin typeface="Trebuchet MS" pitchFamily="34" charset="0"/>
                </a:rPr>
                <a:t> can u</a:t>
              </a:r>
              <a:r>
                <a:rPr lang="en-US" sz="2800" dirty="0">
                  <a:latin typeface="Trebuchet MS" pitchFamily="34" charset="0"/>
                </a:rPr>
                <a:t>se</a:t>
              </a:r>
              <a:r>
                <a:rPr lang="en-US" sz="2800" baseline="0" dirty="0">
                  <a:latin typeface="Trebuchet MS" pitchFamily="34" charset="0"/>
                </a:rPr>
                <a:t> it to create your research poster and </a:t>
              </a:r>
              <a:r>
                <a:rPr lang="en-US" sz="2800" dirty="0">
                  <a:latin typeface="Trebuchet MS" pitchFamily="34" charset="0"/>
                </a:rPr>
                <a:t>save valuable time placing titles, subtitles,</a:t>
              </a:r>
              <a:r>
                <a:rPr lang="en-US" sz="2800" baseline="0" dirty="0">
                  <a:latin typeface="Trebuchet MS" pitchFamily="34" charset="0"/>
                </a:rPr>
                <a:t> text, and graphics</a:t>
              </a:r>
              <a:r>
                <a:rPr lang="en-US" sz="2800" dirty="0">
                  <a:latin typeface="Trebuchet MS" pitchFamily="34" charset="0"/>
                </a:rPr>
                <a:t>. </a:t>
              </a:r>
            </a:p>
            <a:p>
              <a:pPr defTabSz="3765639"/>
              <a:endParaRPr lang="en-US" sz="2800" dirty="0">
                <a:latin typeface="Trebuchet MS" pitchFamily="34" charset="0"/>
              </a:endParaRPr>
            </a:p>
            <a:p>
              <a:pPr defTabSz="4389219"/>
              <a:r>
                <a:rPr lang="en-US" sz="2800" dirty="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a:solidFill>
                    <a:srgbClr val="FFC000"/>
                  </a:solidFill>
                  <a:latin typeface="Trebuchet MS" pitchFamily="34" charset="0"/>
                </a:rPr>
                <a:t>PosterPresentations.com</a:t>
              </a:r>
              <a:r>
                <a:rPr lang="en-US" sz="2800" b="1" dirty="0">
                  <a:solidFill>
                    <a:schemeClr val="bg1"/>
                  </a:solidFill>
                  <a:latin typeface="Trebuchet MS" pitchFamily="34" charset="0"/>
                </a:rPr>
                <a:t> </a:t>
              </a:r>
              <a:r>
                <a:rPr lang="en-US" sz="2800" dirty="0">
                  <a:solidFill>
                    <a:schemeClr val="bg1"/>
                  </a:solidFill>
                  <a:latin typeface="Trebuchet MS" pitchFamily="34" charset="0"/>
                </a:rPr>
                <a:t>and click on HELP DESK.</a:t>
              </a:r>
            </a:p>
            <a:p>
              <a:pPr defTabSz="4389219"/>
              <a:endParaRPr lang="en-US" sz="2800" dirty="0">
                <a:latin typeface="Trebuchet MS" pitchFamily="34" charset="0"/>
              </a:endParaRPr>
            </a:p>
            <a:p>
              <a:pPr defTabSz="4389219"/>
              <a:r>
                <a:rPr lang="en-US" sz="2800" dirty="0">
                  <a:solidFill>
                    <a:schemeClr val="bg1"/>
                  </a:solidFill>
                  <a:latin typeface="Trebuchet MS" pitchFamily="34" charset="0"/>
                </a:rPr>
                <a:t>When</a:t>
              </a:r>
              <a:r>
                <a:rPr lang="en-US" sz="2800" baseline="0" dirty="0">
                  <a:solidFill>
                    <a:schemeClr val="bg1"/>
                  </a:solidFill>
                  <a:latin typeface="Trebuchet MS" pitchFamily="34" charset="0"/>
                </a:rPr>
                <a:t> you are ready to print your poster</a:t>
              </a:r>
              <a:r>
                <a:rPr lang="en-US" sz="2800" dirty="0">
                  <a:solidFill>
                    <a:schemeClr val="bg1"/>
                  </a:solidFill>
                  <a:latin typeface="Trebuchet MS" pitchFamily="34" charset="0"/>
                </a:rPr>
                <a:t>,</a:t>
              </a:r>
              <a:r>
                <a:rPr lang="en-US" sz="2800" baseline="0" dirty="0">
                  <a:solidFill>
                    <a:schemeClr val="bg1"/>
                  </a:solidFill>
                  <a:latin typeface="Trebuchet MS" pitchFamily="34" charset="0"/>
                </a:rPr>
                <a:t> go online to </a:t>
              </a:r>
              <a:r>
                <a:rPr lang="en-US" sz="2800" b="0" dirty="0">
                  <a:solidFill>
                    <a:schemeClr val="bg1"/>
                  </a:solidFill>
                  <a:latin typeface="Trebuchet MS" pitchFamily="34" charset="0"/>
                </a:rPr>
                <a:t>PosterPresentations.com</a:t>
              </a:r>
              <a:br>
                <a:rPr lang="en-US" sz="2800" dirty="0">
                  <a:solidFill>
                    <a:schemeClr val="bg1"/>
                  </a:solidFill>
                  <a:latin typeface="Trebuchet MS" pitchFamily="34" charset="0"/>
                </a:rPr>
              </a:br>
              <a:endParaRPr lang="en-US" sz="2800" dirty="0">
                <a:solidFill>
                  <a:schemeClr val="bg1"/>
                </a:solidFill>
                <a:latin typeface="Trebuchet MS" pitchFamily="34" charset="0"/>
              </a:endParaRPr>
            </a:p>
            <a:p>
              <a:pPr algn="l" defTabSz="3765639"/>
              <a:r>
                <a:rPr lang="en-US" sz="2800" b="0" dirty="0">
                  <a:solidFill>
                    <a:schemeClr val="bg1"/>
                  </a:solidFill>
                  <a:latin typeface="Trebuchet MS" pitchFamily="34" charset="0"/>
                </a:rPr>
                <a:t>Need</a:t>
              </a:r>
              <a:r>
                <a:rPr lang="en-US" sz="2800" b="0" baseline="0" dirty="0">
                  <a:solidFill>
                    <a:schemeClr val="bg1"/>
                  </a:solidFill>
                  <a:latin typeface="Trebuchet MS" pitchFamily="34" charset="0"/>
                </a:rPr>
                <a:t> assistance? Call us at </a:t>
              </a:r>
              <a:r>
                <a:rPr lang="en-US" sz="2800" b="0" dirty="0">
                  <a:solidFill>
                    <a:srgbClr val="FFC000"/>
                  </a:solidFill>
                  <a:latin typeface="Trebuchet MS" pitchFamily="34" charset="0"/>
                </a:rPr>
                <a:t>1.510.649.3001</a:t>
              </a:r>
            </a:p>
            <a:p>
              <a:pPr algn="l" defTabSz="3765639"/>
              <a:endParaRPr lang="en-US" sz="3600" b="1" dirty="0">
                <a:solidFill>
                  <a:srgbClr val="FFFF00"/>
                </a:solidFill>
                <a:latin typeface="Trebuchet MS" pitchFamily="34" charset="0"/>
              </a:endParaRPr>
            </a:p>
            <a:p>
              <a:pPr algn="ctr"/>
              <a:endParaRPr lang="en-US" sz="2400" b="1" dirty="0">
                <a:solidFill>
                  <a:schemeClr val="bg1"/>
                </a:solidFill>
                <a:latin typeface="Trebuchet MS" pitchFamily="34" charset="0"/>
              </a:endParaRPr>
            </a:p>
            <a:p>
              <a:pPr algn="ctr"/>
              <a:r>
                <a:rPr lang="en-US" sz="4000" b="1" spc="600" dirty="0">
                  <a:solidFill>
                    <a:schemeClr val="bg1"/>
                  </a:solidFill>
                  <a:latin typeface="Trebuchet MS" pitchFamily="34" charset="0"/>
                </a:rPr>
                <a:t>QUICK START</a:t>
              </a:r>
            </a:p>
            <a:p>
              <a:pPr algn="ctr"/>
              <a:endParaRPr lang="en-US" sz="32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Zoom in and out</a:t>
              </a:r>
            </a:p>
            <a:p>
              <a:pPr marL="1892300" indent="-1892300" algn="l" defTabSz="850900"/>
              <a:r>
                <a:rPr lang="en-US" sz="2400" b="0" baseline="0" dirty="0">
                  <a:solidFill>
                    <a:schemeClr val="bg1"/>
                  </a:solidFill>
                  <a:latin typeface="Trebuchet MS" pitchFamily="34" charset="0"/>
                </a:rPr>
                <a:t>	</a:t>
              </a:r>
              <a:r>
                <a:rPr lang="en-US" sz="2400" b="0" baseline="0" dirty="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a:solidFill>
                    <a:schemeClr val="bg1">
                      <a:lumMod val="75000"/>
                    </a:schemeClr>
                  </a:solidFill>
                  <a:latin typeface="Trebuchet MS" pitchFamily="34" charset="0"/>
                </a:rPr>
                <a:t>	</a:t>
              </a:r>
              <a:r>
                <a:rPr lang="en-US" sz="2400" b="0" baseline="0" dirty="0">
                  <a:solidFill>
                    <a:schemeClr val="bg1">
                      <a:lumMod val="75000"/>
                    </a:schemeClr>
                  </a:solidFill>
                  <a:latin typeface="Trebuchet MS" pitchFamily="34" charset="0"/>
                </a:rPr>
                <a:t>Go to VIEW &gt; ZOOM.</a:t>
              </a:r>
            </a:p>
            <a:p>
              <a:pPr algn="l"/>
              <a:endParaRPr lang="en-US" sz="2800" b="0"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Title, Authors, and Affiliations</a:t>
              </a:r>
            </a:p>
            <a:p>
              <a:pPr algn="l"/>
              <a:r>
                <a:rPr lang="en-US" sz="2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The font size of your title should be bigger than your name(s) and institution name(s).</a:t>
              </a:r>
            </a:p>
            <a:p>
              <a:pPr algn="l"/>
              <a:br>
                <a:rPr lang="en-US" sz="2800" b="1" baseline="0" dirty="0">
                  <a:solidFill>
                    <a:schemeClr val="bg1"/>
                  </a:solidFill>
                  <a:latin typeface="Trebuchet MS" pitchFamily="34" charset="0"/>
                </a:rPr>
              </a:br>
              <a:endParaRPr lang="en-US" sz="2800" b="1" dirty="0">
                <a:solidFill>
                  <a:schemeClr val="bg1"/>
                </a:solidFill>
                <a:latin typeface="Trebuchet MS" pitchFamily="34" charset="0"/>
              </a:endParaRPr>
            </a:p>
            <a:p>
              <a:pPr algn="ctr"/>
              <a:endParaRPr lang="en-US" sz="2800" b="1" dirty="0">
                <a:solidFill>
                  <a:srgbClr val="FFC000"/>
                </a:solidFill>
                <a:latin typeface="Trebuchet MS" pitchFamily="34" charset="0"/>
              </a:endParaRPr>
            </a:p>
            <a:p>
              <a:pPr algn="ctr"/>
              <a:endParaRPr lang="en-US" sz="2800" b="1" dirty="0">
                <a:solidFill>
                  <a:srgbClr val="FFC000"/>
                </a:solidFill>
                <a:latin typeface="Trebuchet MS" pitchFamily="34" charset="0"/>
              </a:endParaRPr>
            </a:p>
            <a:p>
              <a:pPr algn="ctr"/>
              <a:r>
                <a:rPr lang="en-US" sz="3200" b="1" dirty="0">
                  <a:solidFill>
                    <a:srgbClr val="FFC000"/>
                  </a:solidFill>
                  <a:latin typeface="Trebuchet MS" pitchFamily="34" charset="0"/>
                </a:rPr>
                <a:t>Adding Logos</a:t>
              </a:r>
              <a:r>
                <a:rPr lang="en-US" sz="3200" b="1" baseline="0" dirty="0">
                  <a:solidFill>
                    <a:srgbClr val="FFC000"/>
                  </a:solidFill>
                  <a:latin typeface="Trebuchet MS" pitchFamily="34" charset="0"/>
                </a:rPr>
                <a:t> / Seals</a:t>
              </a:r>
            </a:p>
            <a:p>
              <a:pPr algn="l"/>
              <a:r>
                <a:rPr lang="en-US" sz="2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spc="0"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See if your school’s logo is available on our free poster templates page.</a:t>
              </a:r>
            </a:p>
            <a:p>
              <a:pPr algn="l"/>
              <a:endParaRPr lang="en-US" sz="2400" b="0" baseline="0" dirty="0">
                <a:latin typeface="Trebuchet MS" pitchFamily="34" charset="0"/>
              </a:endParaRPr>
            </a:p>
            <a:p>
              <a:pPr algn="ctr"/>
              <a:r>
                <a:rPr lang="en-US" sz="3200" b="1" baseline="0" dirty="0">
                  <a:solidFill>
                    <a:srgbClr val="FFC000"/>
                  </a:solidFill>
                  <a:latin typeface="Trebuchet MS" pitchFamily="34" charset="0"/>
                </a:rPr>
                <a:t>Photographs / Graphics</a:t>
              </a:r>
            </a:p>
            <a:p>
              <a:pPr algn="l" defTabSz="977900"/>
              <a:r>
                <a:rPr lang="en-US" sz="2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a:solidFill>
                    <a:schemeClr val="bg1">
                      <a:lumMod val="75000"/>
                    </a:schemeClr>
                  </a:solidFill>
                  <a:latin typeface="Trebuchet MS" pitchFamily="34" charset="0"/>
                </a:rPr>
                <a:t>disproportionally.</a:t>
              </a:r>
            </a:p>
            <a:p>
              <a:pPr algn="l" defTabSz="977900"/>
              <a:endParaRPr lang="en-US" sz="2400" b="0" baseline="0" dirty="0">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r>
                <a:rPr lang="en-US" sz="3200" b="1" baseline="0" dirty="0">
                  <a:solidFill>
                    <a:srgbClr val="FFC000"/>
                  </a:solidFill>
                  <a:latin typeface="Trebuchet MS" pitchFamily="34" charset="0"/>
                </a:rPr>
                <a:t>Image Quality Check</a:t>
              </a:r>
            </a:p>
            <a:p>
              <a:pPr lvl="0" algn="l" defTabSz="977900"/>
              <a:r>
                <a:rPr lang="en-US" sz="2400" b="0" baseline="0" dirty="0">
                  <a:solidFill>
                    <a:schemeClr val="bg1">
                      <a:lumMod val="75000"/>
                    </a:schemeClr>
                  </a:solidFill>
                  <a:latin typeface="Trebuchet MS" pitchFamily="34" charset="0"/>
                </a:rPr>
                <a:t>Zoom in and look at your images at 100% magnification. If they look good they will print well. </a:t>
              </a:r>
              <a:endParaRPr lang="en-US" sz="2800" b="0" dirty="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1"/>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9" name="Group 58"/>
            <p:cNvGrpSpPr/>
            <p:nvPr userDrawn="1"/>
          </p:nvGrpSpPr>
          <p:grpSpPr>
            <a:xfrm>
              <a:off x="-9744993" y="23540957"/>
              <a:ext cx="7531182" cy="2120439"/>
              <a:chOff x="-4470427" y="11016658"/>
              <a:chExt cx="3470785" cy="974220"/>
            </a:xfrm>
          </p:grpSpPr>
          <p:grpSp>
            <p:nvGrpSpPr>
              <p:cNvPr id="65" name="Group 64"/>
              <p:cNvGrpSpPr/>
              <p:nvPr userDrawn="1"/>
            </p:nvGrpSpPr>
            <p:grpSpPr>
              <a:xfrm>
                <a:off x="-2783495" y="11060886"/>
                <a:ext cx="624431" cy="893535"/>
                <a:chOff x="-3958697" y="11117435"/>
                <a:chExt cx="779338" cy="1280430"/>
              </a:xfrm>
            </p:grpSpPr>
            <p:pic>
              <p:nvPicPr>
                <p:cNvPr id="71" name="Picture 70"/>
                <p:cNvPicPr>
                  <a:picLocks noChangeAspect="1"/>
                </p:cNvPicPr>
                <p:nvPr userDrawn="1"/>
              </p:nvPicPr>
              <p:blipFill>
                <a:blip r:embed="rId13"/>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a:solidFill>
                        <a:schemeClr val="tx1"/>
                      </a:solidFill>
                    </a:rPr>
                    <a:t>ORIGINAL</a:t>
                  </a:r>
                </a:p>
              </p:txBody>
            </p:sp>
          </p:grpSp>
          <p:grpSp>
            <p:nvGrpSpPr>
              <p:cNvPr id="66" name="Group 65"/>
              <p:cNvGrpSpPr/>
              <p:nvPr userDrawn="1"/>
            </p:nvGrpSpPr>
            <p:grpSpPr>
              <a:xfrm>
                <a:off x="-2033159" y="11060889"/>
                <a:ext cx="1033517" cy="893529"/>
                <a:chOff x="-2921738" y="11200127"/>
                <a:chExt cx="1420279" cy="1227904"/>
              </a:xfrm>
            </p:grpSpPr>
            <p:pic>
              <p:nvPicPr>
                <p:cNvPr id="69" name="Picture 68"/>
                <p:cNvPicPr>
                  <a:picLocks noChangeAspect="1"/>
                </p:cNvPicPr>
                <p:nvPr userDrawn="1"/>
              </p:nvPicPr>
              <p:blipFill>
                <a:blip r:embed="rId13"/>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a:solidFill>
                        <a:schemeClr val="bg1"/>
                      </a:solidFill>
                    </a:rPr>
                    <a:t>DISTORTED</a:t>
                  </a:r>
                  <a:endParaRPr lang="en-US" sz="700" b="1" dirty="0">
                    <a:solidFill>
                      <a:schemeClr val="bg1"/>
                    </a:solidFill>
                  </a:endParaRPr>
                </a:p>
              </p:txBody>
            </p:sp>
          </p:grpSp>
          <p:pic>
            <p:nvPicPr>
              <p:cNvPr id="67" name="Picture 66"/>
              <p:cNvPicPr>
                <a:picLocks noChangeAspect="1"/>
              </p:cNvPicPr>
              <p:nvPr userDrawn="1"/>
            </p:nvPicPr>
            <p:blipFill>
              <a:blip r:embed="rId14"/>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60" name="Group 59"/>
            <p:cNvGrpSpPr/>
            <p:nvPr userDrawn="1"/>
          </p:nvGrpSpPr>
          <p:grpSpPr>
            <a:xfrm>
              <a:off x="-10398793" y="27751410"/>
              <a:ext cx="9323012" cy="2453251"/>
              <a:chOff x="-4754996" y="12734136"/>
              <a:chExt cx="4296559"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265"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266"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3" name="TextBox 62"/>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a:solidFill>
                      <a:srgbClr val="92D050"/>
                    </a:solidFill>
                  </a:rPr>
                  <a:t>Good</a:t>
                </a:r>
                <a:r>
                  <a:rPr lang="en-US" sz="1600" baseline="0" dirty="0">
                    <a:solidFill>
                      <a:srgbClr val="92D050"/>
                    </a:solidFill>
                  </a:rPr>
                  <a:t> </a:t>
                </a:r>
                <a:r>
                  <a:rPr lang="en-US" sz="1600" baseline="0" dirty="0">
                    <a:solidFill>
                      <a:schemeClr val="bg1"/>
                    </a:solidFill>
                  </a:rPr>
                  <a:t>printing quality</a:t>
                </a:r>
                <a:endParaRPr lang="en-US" sz="1600" dirty="0">
                  <a:solidFill>
                    <a:schemeClr val="bg1"/>
                  </a:solidFill>
                </a:endParaRPr>
              </a:p>
            </p:txBody>
          </p:sp>
          <p:sp>
            <p:nvSpPr>
              <p:cNvPr id="64" name="TextBox 63"/>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a:solidFill>
                      <a:srgbClr val="FF0000"/>
                    </a:solidFill>
                  </a:rPr>
                  <a:t>Bad </a:t>
                </a:r>
                <a:r>
                  <a:rPr lang="en-US" sz="1600" dirty="0">
                    <a:solidFill>
                      <a:schemeClr val="bg1"/>
                    </a:solidFill>
                  </a:rPr>
                  <a:t>printing quality</a:t>
                </a:r>
              </a:p>
            </p:txBody>
          </p:sp>
        </p:grpSp>
      </p:grpSp>
      <p:sp>
        <p:nvSpPr>
          <p:cNvPr id="41" name="Rounded Rectangle 40"/>
          <p:cNvSpPr/>
          <p:nvPr userDrawn="1"/>
        </p:nvSpPr>
        <p:spPr>
          <a:xfrm>
            <a:off x="29382628" y="5392017"/>
            <a:ext cx="13577436" cy="26736675"/>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userDrawn="1"/>
        </p:nvSpPr>
        <p:spPr>
          <a:xfrm>
            <a:off x="15156882" y="5370818"/>
            <a:ext cx="13577436" cy="26736675"/>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userDrawn="1"/>
        </p:nvSpPr>
        <p:spPr>
          <a:xfrm>
            <a:off x="931136" y="5413216"/>
            <a:ext cx="13577436" cy="26736675"/>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ounded Rectangle 73"/>
          <p:cNvSpPr/>
          <p:nvPr userDrawn="1"/>
        </p:nvSpPr>
        <p:spPr>
          <a:xfrm>
            <a:off x="0" y="0"/>
            <a:ext cx="43891200" cy="4800600"/>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Connector 74"/>
          <p:cNvCxnSpPr/>
          <p:nvPr userDrawn="1"/>
        </p:nvCxnSpPr>
        <p:spPr>
          <a:xfrm>
            <a:off x="0" y="4800600"/>
            <a:ext cx="43891200" cy="0"/>
          </a:xfrm>
          <a:prstGeom prst="line">
            <a:avLst/>
          </a:prstGeom>
          <a:ln w="174625" cmpd="sng">
            <a:solidFill>
              <a:schemeClr val="accent6">
                <a:lumMod val="40000"/>
                <a:lumOff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39" name="TextBox 38"/>
          <p:cNvSpPr txBox="1"/>
          <p:nvPr userDrawn="1"/>
        </p:nvSpPr>
        <p:spPr>
          <a:xfrm>
            <a:off x="44487207" y="31099467"/>
            <a:ext cx="7629577" cy="1399638"/>
          </a:xfrm>
          <a:prstGeom prst="rect">
            <a:avLst/>
          </a:prstGeom>
          <a:noFill/>
        </p:spPr>
        <p:txBody>
          <a:bodyPr wrap="square" lIns="65304" tIns="32651" rIns="65304" bIns="32651" rtlCol="0">
            <a:spAutoFit/>
          </a:bodyPr>
          <a:lstStyle/>
          <a:p>
            <a:pPr marL="401638" indent="-401638">
              <a:lnSpc>
                <a:spcPts val="2600"/>
              </a:lnSpc>
            </a:pPr>
            <a:r>
              <a:rPr lang="en-US" sz="2800" dirty="0">
                <a:solidFill>
                  <a:schemeClr val="bg1"/>
                </a:solidFill>
              </a:rPr>
              <a:t>©2015</a:t>
            </a:r>
            <a:r>
              <a:rPr lang="en-US" sz="2800" baseline="0" dirty="0">
                <a:solidFill>
                  <a:schemeClr val="bg1"/>
                </a:solidFill>
              </a:rPr>
              <a:t> </a:t>
            </a:r>
            <a:r>
              <a:rPr lang="en-US" sz="2800" dirty="0">
                <a:solidFill>
                  <a:schemeClr val="bg1"/>
                </a:solidFill>
              </a:rPr>
              <a:t>PosterPresentations.com</a:t>
            </a:r>
          </a:p>
          <a:p>
            <a:pPr marL="288925" indent="0">
              <a:lnSpc>
                <a:spcPts val="2600"/>
              </a:lnSpc>
            </a:pPr>
            <a:r>
              <a:rPr lang="en-US" sz="2400" dirty="0">
                <a:solidFill>
                  <a:schemeClr val="bg1"/>
                </a:solidFill>
              </a:rPr>
              <a:t>2117 Fourth Street ,</a:t>
            </a:r>
            <a:r>
              <a:rPr lang="en-US" sz="2400" baseline="0" dirty="0">
                <a:solidFill>
                  <a:schemeClr val="bg1"/>
                </a:solidFill>
              </a:rPr>
              <a:t> Unit C</a:t>
            </a:r>
          </a:p>
          <a:p>
            <a:pPr marL="288925" indent="0">
              <a:lnSpc>
                <a:spcPts val="2600"/>
              </a:lnSpc>
            </a:pPr>
            <a:r>
              <a:rPr lang="en-US" sz="2400" baseline="0" dirty="0">
                <a:solidFill>
                  <a:schemeClr val="bg1"/>
                </a:solidFill>
              </a:rPr>
              <a:t>Berkeley CA </a:t>
            </a:r>
            <a:r>
              <a:rPr lang="en-US" sz="2000" baseline="0" dirty="0">
                <a:solidFill>
                  <a:schemeClr val="bg1"/>
                </a:solidFill>
              </a:rPr>
              <a:t>94710</a:t>
            </a:r>
            <a:endParaRPr lang="en-US" sz="2400" baseline="0" dirty="0">
              <a:solidFill>
                <a:schemeClr val="bg1"/>
              </a:solidFill>
            </a:endParaRPr>
          </a:p>
          <a:p>
            <a:pPr marL="288925" indent="0">
              <a:lnSpc>
                <a:spcPts val="2600"/>
              </a:lnSpc>
            </a:pPr>
            <a:r>
              <a:rPr lang="en-US" sz="2400" b="1" baseline="0" dirty="0">
                <a:solidFill>
                  <a:srgbClr val="FFFF00"/>
                </a:solidFill>
              </a:rPr>
              <a:t>posterpresenter@gmail.com</a:t>
            </a:r>
            <a:endParaRPr lang="en-US" sz="2800" b="1" dirty="0">
              <a:solidFill>
                <a:srgbClr val="FFFF00"/>
              </a:solidFill>
            </a:endParaRPr>
          </a:p>
        </p:txBody>
      </p:sp>
      <p:sp>
        <p:nvSpPr>
          <p:cNvPr id="40" name="Text Box 14"/>
          <p:cNvSpPr txBox="1">
            <a:spLocks noChangeArrowheads="1"/>
          </p:cNvSpPr>
          <p:nvPr userDrawn="1"/>
        </p:nvSpPr>
        <p:spPr bwMode="auto">
          <a:xfrm>
            <a:off x="1484177" y="32124583"/>
            <a:ext cx="2514600" cy="374522"/>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7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12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6">
                <a:lumMod val="20000"/>
                <a:lumOff val="80000"/>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3" name="Group 42"/>
          <p:cNvGrpSpPr/>
          <p:nvPr userDrawn="1"/>
        </p:nvGrpSpPr>
        <p:grpSpPr>
          <a:xfrm>
            <a:off x="44157839" y="-55065"/>
            <a:ext cx="11062139" cy="32973465"/>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a:solidFill>
                    <a:schemeClr val="bg1"/>
                  </a:solidFill>
                  <a:latin typeface="Trebuchet MS" pitchFamily="34" charset="0"/>
                </a:rPr>
                <a:t>QUICK START (cont.)</a:t>
              </a:r>
            </a:p>
            <a:p>
              <a:pPr algn="ctr"/>
              <a:endParaRPr lang="en-US" sz="36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r>
                <a:rPr lang="en-US" sz="2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Text</a:t>
              </a:r>
            </a:p>
            <a:p>
              <a:pPr marL="3265488" lvl="2" indent="0" algn="l" defTabSz="114300"/>
              <a:r>
                <a:rPr lang="en-US" sz="2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 </a:t>
              </a:r>
              <a:r>
                <a:rPr kumimoji="0" lang="en-US" sz="32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a:solidFill>
                  <a:schemeClr val="bg1">
                    <a:lumMod val="75000"/>
                  </a:schemeClr>
                </a:solidFill>
                <a:latin typeface="Trebuchet MS" pitchFamily="34" charset="0"/>
              </a:endParaRPr>
            </a:p>
            <a:p>
              <a:pPr marL="1518341" lvl="2"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Tables</a:t>
              </a:r>
            </a:p>
            <a:p>
              <a:pPr marL="1730375" lvl="1" indent="0" algn="l" defTabSz="114300"/>
              <a:r>
                <a:rPr lang="en-US" sz="2400" b="0" baseline="0" dirty="0">
                  <a:solidFill>
                    <a:schemeClr val="bg1">
                      <a:lumMod val="75000"/>
                    </a:schemeClr>
                  </a:solidFill>
                  <a:latin typeface="Trebuchet MS" pitchFamily="34" charset="0"/>
                </a:rPr>
                <a:t>To add a table from scratch go to the INSERT menu and </a:t>
              </a:r>
              <a:br>
                <a:rPr lang="en-US" sz="2400" b="0" baseline="0" dirty="0">
                  <a:solidFill>
                    <a:schemeClr val="bg1">
                      <a:lumMod val="75000"/>
                    </a:schemeClr>
                  </a:solidFill>
                  <a:latin typeface="Trebuchet MS" pitchFamily="34" charset="0"/>
                </a:rPr>
              </a:br>
              <a:r>
                <a:rPr lang="en-US" sz="2400" b="0" baseline="0" dirty="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283"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6" name="Picture 45"/>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284"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8" name="Group 47"/>
            <p:cNvGrpSpPr/>
            <p:nvPr userDrawn="1"/>
          </p:nvGrpSpPr>
          <p:grpSpPr>
            <a:xfrm>
              <a:off x="44487207" y="29414560"/>
              <a:ext cx="10354213" cy="1265612"/>
              <a:chOff x="44200453" y="28362386"/>
              <a:chExt cx="9771399" cy="109062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5"/>
                <a:ext cx="8671189" cy="716099"/>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a:t>
                </a:r>
                <a:r>
                  <a:rPr lang="en-US" sz="2400" baseline="0" dirty="0" err="1">
                    <a:solidFill>
                      <a:schemeClr val="tx2"/>
                    </a:solidFill>
                    <a:latin typeface="Trebuchet MS" pitchFamily="34" charset="0"/>
                  </a:rPr>
                  <a:t>Facebook</a:t>
                </a:r>
                <a:r>
                  <a:rPr lang="en-US" sz="2400" baseline="0" dirty="0">
                    <a:solidFill>
                      <a:schemeClr val="tx2"/>
                    </a:solidFill>
                    <a:latin typeface="Trebuchet MS" pitchFamily="34" charset="0"/>
                  </a:rPr>
                  <a:t>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grpSp>
        <p:nvGrpSpPr>
          <p:cNvPr id="53" name="Group 52"/>
          <p:cNvGrpSpPr/>
          <p:nvPr userDrawn="1"/>
        </p:nvGrpSpPr>
        <p:grpSpPr>
          <a:xfrm>
            <a:off x="-11225189" y="-1"/>
            <a:ext cx="11018865" cy="329184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rgbClr val="FF0000"/>
                  </a:solidFill>
                  <a:latin typeface="Trebuchet MS" pitchFamily="34" charset="0"/>
                </a:rPr>
                <a:t>(—THIS SIDEBAR DOES NOT PRINT—)</a:t>
              </a:r>
              <a:endParaRPr lang="en-US" sz="3200" b="1" spc="600" dirty="0">
                <a:solidFill>
                  <a:schemeClr val="bg1"/>
                </a:solidFill>
                <a:latin typeface="Trebuchet MS" pitchFamily="34" charset="0"/>
              </a:endParaRPr>
            </a:p>
            <a:p>
              <a:pPr algn="ctr"/>
              <a:r>
                <a:rPr lang="en-US" sz="4000" b="1" spc="600" dirty="0">
                  <a:solidFill>
                    <a:schemeClr val="bg1"/>
                  </a:solidFill>
                  <a:latin typeface="Trebuchet MS" pitchFamily="34" charset="0"/>
                </a:rPr>
                <a:t>DESIGN</a:t>
              </a:r>
              <a:r>
                <a:rPr lang="en-US" sz="4000" b="1" spc="600" baseline="0" dirty="0">
                  <a:solidFill>
                    <a:schemeClr val="bg1"/>
                  </a:solidFill>
                  <a:latin typeface="Trebuchet MS" pitchFamily="34" charset="0"/>
                </a:rPr>
                <a:t> </a:t>
              </a:r>
              <a:r>
                <a:rPr lang="en-US" sz="4000" b="1" spc="600" dirty="0">
                  <a:solidFill>
                    <a:schemeClr val="bg1"/>
                  </a:solidFill>
                  <a:latin typeface="Trebuchet MS" pitchFamily="34" charset="0"/>
                </a:rPr>
                <a:t>GUIDE</a:t>
              </a:r>
            </a:p>
            <a:p>
              <a:pPr algn="ctr"/>
              <a:endParaRPr lang="en-US" sz="2800" b="1" dirty="0">
                <a:latin typeface="Trebuchet MS" pitchFamily="34" charset="0"/>
              </a:endParaRPr>
            </a:p>
            <a:p>
              <a:pPr defTabSz="3765639"/>
              <a:r>
                <a:rPr lang="en-US" sz="2800" i="0" dirty="0">
                  <a:latin typeface="Trebuchet MS" pitchFamily="34" charset="0"/>
                </a:rPr>
                <a:t>This PowerPoint</a:t>
              </a:r>
              <a:r>
                <a:rPr lang="en-US" sz="2800" i="0" baseline="0" dirty="0">
                  <a:latin typeface="Trebuchet MS" pitchFamily="34" charset="0"/>
                </a:rPr>
                <a:t> </a:t>
              </a:r>
              <a:r>
                <a:rPr lang="en-US" sz="2800" i="0" dirty="0">
                  <a:latin typeface="Trebuchet MS" pitchFamily="34" charset="0"/>
                </a:rPr>
                <a:t>2007 template produces</a:t>
              </a:r>
              <a:r>
                <a:rPr lang="en-US" sz="2800" i="0" baseline="0" dirty="0">
                  <a:latin typeface="Trebuchet MS" pitchFamily="34" charset="0"/>
                </a:rPr>
                <a:t> </a:t>
              </a:r>
              <a:r>
                <a:rPr lang="en-US" sz="2800" i="0" dirty="0">
                  <a:latin typeface="Trebuchet MS" pitchFamily="34" charset="0"/>
                </a:rPr>
                <a:t>a 36”x48” presentation poster. </a:t>
              </a:r>
              <a:r>
                <a:rPr lang="en-US" sz="2800" dirty="0">
                  <a:latin typeface="Trebuchet MS" pitchFamily="34" charset="0"/>
                </a:rPr>
                <a:t>You</a:t>
              </a:r>
              <a:r>
                <a:rPr lang="en-US" sz="2800" baseline="0" dirty="0">
                  <a:latin typeface="Trebuchet MS" pitchFamily="34" charset="0"/>
                </a:rPr>
                <a:t> can u</a:t>
              </a:r>
              <a:r>
                <a:rPr lang="en-US" sz="2800" dirty="0">
                  <a:latin typeface="Trebuchet MS" pitchFamily="34" charset="0"/>
                </a:rPr>
                <a:t>se</a:t>
              </a:r>
              <a:r>
                <a:rPr lang="en-US" sz="2800" baseline="0" dirty="0">
                  <a:latin typeface="Trebuchet MS" pitchFamily="34" charset="0"/>
                </a:rPr>
                <a:t> it to create your research poster and </a:t>
              </a:r>
              <a:r>
                <a:rPr lang="en-US" sz="2800" dirty="0">
                  <a:latin typeface="Trebuchet MS" pitchFamily="34" charset="0"/>
                </a:rPr>
                <a:t>save valuable time placing titles, subtitles,</a:t>
              </a:r>
              <a:r>
                <a:rPr lang="en-US" sz="2800" baseline="0" dirty="0">
                  <a:latin typeface="Trebuchet MS" pitchFamily="34" charset="0"/>
                </a:rPr>
                <a:t> text, and graphics</a:t>
              </a:r>
              <a:r>
                <a:rPr lang="en-US" sz="2800" dirty="0">
                  <a:latin typeface="Trebuchet MS" pitchFamily="34" charset="0"/>
                </a:rPr>
                <a:t>. </a:t>
              </a:r>
            </a:p>
            <a:p>
              <a:pPr defTabSz="3765639"/>
              <a:endParaRPr lang="en-US" sz="2800" dirty="0">
                <a:latin typeface="Trebuchet MS" pitchFamily="34" charset="0"/>
              </a:endParaRPr>
            </a:p>
            <a:p>
              <a:pPr defTabSz="4389219"/>
              <a:r>
                <a:rPr lang="en-US" sz="2800" dirty="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a:solidFill>
                    <a:srgbClr val="FFC000"/>
                  </a:solidFill>
                  <a:latin typeface="Trebuchet MS" pitchFamily="34" charset="0"/>
                </a:rPr>
                <a:t>PosterPresentations.com</a:t>
              </a:r>
              <a:r>
                <a:rPr lang="en-US" sz="2800" b="1" dirty="0">
                  <a:solidFill>
                    <a:schemeClr val="bg1"/>
                  </a:solidFill>
                  <a:latin typeface="Trebuchet MS" pitchFamily="34" charset="0"/>
                </a:rPr>
                <a:t> </a:t>
              </a:r>
              <a:r>
                <a:rPr lang="en-US" sz="2800" dirty="0">
                  <a:solidFill>
                    <a:schemeClr val="bg1"/>
                  </a:solidFill>
                  <a:latin typeface="Trebuchet MS" pitchFamily="34" charset="0"/>
                </a:rPr>
                <a:t>and click on HELP DESK.</a:t>
              </a:r>
            </a:p>
            <a:p>
              <a:pPr defTabSz="4389219"/>
              <a:endParaRPr lang="en-US" sz="2800" dirty="0">
                <a:latin typeface="Trebuchet MS" pitchFamily="34" charset="0"/>
              </a:endParaRPr>
            </a:p>
            <a:p>
              <a:pPr defTabSz="4389219"/>
              <a:r>
                <a:rPr lang="en-US" sz="2800" dirty="0">
                  <a:solidFill>
                    <a:schemeClr val="bg1"/>
                  </a:solidFill>
                  <a:latin typeface="Trebuchet MS" pitchFamily="34" charset="0"/>
                </a:rPr>
                <a:t>When</a:t>
              </a:r>
              <a:r>
                <a:rPr lang="en-US" sz="2800" baseline="0" dirty="0">
                  <a:solidFill>
                    <a:schemeClr val="bg1"/>
                  </a:solidFill>
                  <a:latin typeface="Trebuchet MS" pitchFamily="34" charset="0"/>
                </a:rPr>
                <a:t> you are ready to print your poster</a:t>
              </a:r>
              <a:r>
                <a:rPr lang="en-US" sz="2800" dirty="0">
                  <a:solidFill>
                    <a:schemeClr val="bg1"/>
                  </a:solidFill>
                  <a:latin typeface="Trebuchet MS" pitchFamily="34" charset="0"/>
                </a:rPr>
                <a:t>,</a:t>
              </a:r>
              <a:r>
                <a:rPr lang="en-US" sz="2800" baseline="0" dirty="0">
                  <a:solidFill>
                    <a:schemeClr val="bg1"/>
                  </a:solidFill>
                  <a:latin typeface="Trebuchet MS" pitchFamily="34" charset="0"/>
                </a:rPr>
                <a:t> go online to </a:t>
              </a:r>
              <a:r>
                <a:rPr lang="en-US" sz="2800" b="0" dirty="0">
                  <a:solidFill>
                    <a:schemeClr val="bg1"/>
                  </a:solidFill>
                  <a:latin typeface="Trebuchet MS" pitchFamily="34" charset="0"/>
                </a:rPr>
                <a:t>PosterPresentations.com</a:t>
              </a:r>
              <a:br>
                <a:rPr lang="en-US" sz="2800" dirty="0">
                  <a:solidFill>
                    <a:schemeClr val="bg1"/>
                  </a:solidFill>
                  <a:latin typeface="Trebuchet MS" pitchFamily="34" charset="0"/>
                </a:rPr>
              </a:br>
              <a:endParaRPr lang="en-US" sz="2800" dirty="0">
                <a:solidFill>
                  <a:schemeClr val="bg1"/>
                </a:solidFill>
                <a:latin typeface="Trebuchet MS" pitchFamily="34" charset="0"/>
              </a:endParaRPr>
            </a:p>
            <a:p>
              <a:pPr algn="l" defTabSz="3765639"/>
              <a:r>
                <a:rPr lang="en-US" sz="2800" b="0" dirty="0">
                  <a:solidFill>
                    <a:schemeClr val="bg1"/>
                  </a:solidFill>
                  <a:latin typeface="Trebuchet MS" pitchFamily="34" charset="0"/>
                </a:rPr>
                <a:t>Need</a:t>
              </a:r>
              <a:r>
                <a:rPr lang="en-US" sz="2800" b="0" baseline="0" dirty="0">
                  <a:solidFill>
                    <a:schemeClr val="bg1"/>
                  </a:solidFill>
                  <a:latin typeface="Trebuchet MS" pitchFamily="34" charset="0"/>
                </a:rPr>
                <a:t> assistance? Call us at </a:t>
              </a:r>
              <a:r>
                <a:rPr lang="en-US" sz="2800" b="0" dirty="0">
                  <a:solidFill>
                    <a:srgbClr val="FFC000"/>
                  </a:solidFill>
                  <a:latin typeface="Trebuchet MS" pitchFamily="34" charset="0"/>
                </a:rPr>
                <a:t>1.510.649.3001</a:t>
              </a:r>
            </a:p>
            <a:p>
              <a:pPr algn="l" defTabSz="3765639"/>
              <a:endParaRPr lang="en-US" sz="3600" b="1" dirty="0">
                <a:solidFill>
                  <a:srgbClr val="FFFF00"/>
                </a:solidFill>
                <a:latin typeface="Trebuchet MS" pitchFamily="34" charset="0"/>
              </a:endParaRPr>
            </a:p>
            <a:p>
              <a:pPr algn="ctr"/>
              <a:endParaRPr lang="en-US" sz="2400" b="1" dirty="0">
                <a:solidFill>
                  <a:schemeClr val="bg1"/>
                </a:solidFill>
                <a:latin typeface="Trebuchet MS" pitchFamily="34" charset="0"/>
              </a:endParaRPr>
            </a:p>
            <a:p>
              <a:pPr algn="ctr"/>
              <a:r>
                <a:rPr lang="en-US" sz="4000" b="1" spc="600" dirty="0">
                  <a:solidFill>
                    <a:schemeClr val="bg1"/>
                  </a:solidFill>
                  <a:latin typeface="Trebuchet MS" pitchFamily="34" charset="0"/>
                </a:rPr>
                <a:t>QUICK START</a:t>
              </a:r>
            </a:p>
            <a:p>
              <a:pPr algn="ctr"/>
              <a:endParaRPr lang="en-US" sz="32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Zoom in and out</a:t>
              </a:r>
            </a:p>
            <a:p>
              <a:pPr marL="1892300" indent="-1892300" algn="l" defTabSz="850900"/>
              <a:r>
                <a:rPr lang="en-US" sz="2400" b="0" baseline="0" dirty="0">
                  <a:solidFill>
                    <a:schemeClr val="bg1"/>
                  </a:solidFill>
                  <a:latin typeface="Trebuchet MS" pitchFamily="34" charset="0"/>
                </a:rPr>
                <a:t>	</a:t>
              </a:r>
              <a:r>
                <a:rPr lang="en-US" sz="2400" b="0" baseline="0" dirty="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a:solidFill>
                    <a:schemeClr val="bg1">
                      <a:lumMod val="75000"/>
                    </a:schemeClr>
                  </a:solidFill>
                  <a:latin typeface="Trebuchet MS" pitchFamily="34" charset="0"/>
                </a:rPr>
                <a:t>	</a:t>
              </a:r>
              <a:r>
                <a:rPr lang="en-US" sz="2400" b="0" baseline="0" dirty="0">
                  <a:solidFill>
                    <a:schemeClr val="bg1">
                      <a:lumMod val="75000"/>
                    </a:schemeClr>
                  </a:solidFill>
                  <a:latin typeface="Trebuchet MS" pitchFamily="34" charset="0"/>
                </a:rPr>
                <a:t>Go to VIEW &gt; ZOOM.</a:t>
              </a:r>
            </a:p>
            <a:p>
              <a:pPr algn="l"/>
              <a:endParaRPr lang="en-US" sz="2800" b="0"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Title, Authors, and Affiliations</a:t>
              </a:r>
            </a:p>
            <a:p>
              <a:pPr algn="l"/>
              <a:r>
                <a:rPr lang="en-US" sz="2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The font size of your title should be bigger than your name(s) and institution name(s).</a:t>
              </a:r>
            </a:p>
            <a:p>
              <a:pPr algn="l"/>
              <a:br>
                <a:rPr lang="en-US" sz="2800" b="1" baseline="0" dirty="0">
                  <a:solidFill>
                    <a:schemeClr val="bg1"/>
                  </a:solidFill>
                  <a:latin typeface="Trebuchet MS" pitchFamily="34" charset="0"/>
                </a:rPr>
              </a:br>
              <a:endParaRPr lang="en-US" sz="2800" b="1" dirty="0">
                <a:solidFill>
                  <a:schemeClr val="bg1"/>
                </a:solidFill>
                <a:latin typeface="Trebuchet MS" pitchFamily="34" charset="0"/>
              </a:endParaRPr>
            </a:p>
            <a:p>
              <a:pPr algn="ctr"/>
              <a:endParaRPr lang="en-US" sz="2800" b="1" dirty="0">
                <a:solidFill>
                  <a:srgbClr val="FFC000"/>
                </a:solidFill>
                <a:latin typeface="Trebuchet MS" pitchFamily="34" charset="0"/>
              </a:endParaRPr>
            </a:p>
            <a:p>
              <a:pPr algn="ctr"/>
              <a:endParaRPr lang="en-US" sz="2800" b="1" dirty="0">
                <a:solidFill>
                  <a:srgbClr val="FFC000"/>
                </a:solidFill>
                <a:latin typeface="Trebuchet MS" pitchFamily="34" charset="0"/>
              </a:endParaRPr>
            </a:p>
            <a:p>
              <a:pPr algn="ctr"/>
              <a:r>
                <a:rPr lang="en-US" sz="3200" b="1" dirty="0">
                  <a:solidFill>
                    <a:srgbClr val="FFC000"/>
                  </a:solidFill>
                  <a:latin typeface="Trebuchet MS" pitchFamily="34" charset="0"/>
                </a:rPr>
                <a:t>Adding Logos</a:t>
              </a:r>
              <a:r>
                <a:rPr lang="en-US" sz="3200" b="1" baseline="0" dirty="0">
                  <a:solidFill>
                    <a:srgbClr val="FFC000"/>
                  </a:solidFill>
                  <a:latin typeface="Trebuchet MS" pitchFamily="34" charset="0"/>
                </a:rPr>
                <a:t> / Seals</a:t>
              </a:r>
            </a:p>
            <a:p>
              <a:pPr algn="l"/>
              <a:r>
                <a:rPr lang="en-US" sz="2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spc="0"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See if your school’s logo is available on our free poster templates page.</a:t>
              </a:r>
            </a:p>
            <a:p>
              <a:pPr algn="l"/>
              <a:endParaRPr lang="en-US" sz="2400" b="0" baseline="0" dirty="0">
                <a:latin typeface="Trebuchet MS" pitchFamily="34" charset="0"/>
              </a:endParaRPr>
            </a:p>
            <a:p>
              <a:pPr algn="ctr"/>
              <a:r>
                <a:rPr lang="en-US" sz="3200" b="1" baseline="0" dirty="0">
                  <a:solidFill>
                    <a:srgbClr val="FFC000"/>
                  </a:solidFill>
                  <a:latin typeface="Trebuchet MS" pitchFamily="34" charset="0"/>
                </a:rPr>
                <a:t>Photographs / Graphics</a:t>
              </a:r>
            </a:p>
            <a:p>
              <a:pPr algn="l" defTabSz="977900"/>
              <a:r>
                <a:rPr lang="en-US" sz="2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a:solidFill>
                    <a:schemeClr val="bg1">
                      <a:lumMod val="75000"/>
                    </a:schemeClr>
                  </a:solidFill>
                  <a:latin typeface="Trebuchet MS" pitchFamily="34" charset="0"/>
                </a:rPr>
                <a:t>disproportionally.</a:t>
              </a:r>
            </a:p>
            <a:p>
              <a:pPr algn="l" defTabSz="977900"/>
              <a:endParaRPr lang="en-US" sz="2400" b="0" baseline="0" dirty="0">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r>
                <a:rPr lang="en-US" sz="3200" b="1" baseline="0" dirty="0">
                  <a:solidFill>
                    <a:srgbClr val="FFC000"/>
                  </a:solidFill>
                  <a:latin typeface="Trebuchet MS" pitchFamily="34" charset="0"/>
                </a:rPr>
                <a:t>Image Quality Check</a:t>
              </a:r>
            </a:p>
            <a:p>
              <a:pPr lvl="0" algn="l" defTabSz="977900"/>
              <a:r>
                <a:rPr lang="en-US" sz="2400" b="0" baseline="0" dirty="0">
                  <a:solidFill>
                    <a:schemeClr val="bg1">
                      <a:lumMod val="75000"/>
                    </a:schemeClr>
                  </a:solidFill>
                  <a:latin typeface="Trebuchet MS" pitchFamily="34" charset="0"/>
                </a:rPr>
                <a:t>Zoom in and look at your images at 100% magnification. If they look good they will print well. </a:t>
              </a:r>
              <a:endParaRPr lang="en-US" sz="2800" b="0" dirty="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1"/>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8" name="Group 57"/>
            <p:cNvGrpSpPr/>
            <p:nvPr userDrawn="1"/>
          </p:nvGrpSpPr>
          <p:grpSpPr>
            <a:xfrm>
              <a:off x="-9744993" y="23540957"/>
              <a:ext cx="7531182" cy="2120439"/>
              <a:chOff x="-4470427" y="11016658"/>
              <a:chExt cx="3470785" cy="974220"/>
            </a:xfrm>
          </p:grpSpPr>
          <p:grpSp>
            <p:nvGrpSpPr>
              <p:cNvPr id="64" name="Group 63"/>
              <p:cNvGrpSpPr/>
              <p:nvPr userDrawn="1"/>
            </p:nvGrpSpPr>
            <p:grpSpPr>
              <a:xfrm>
                <a:off x="-2783495" y="11060886"/>
                <a:ext cx="624431" cy="893535"/>
                <a:chOff x="-3958697" y="11117435"/>
                <a:chExt cx="779338" cy="1280430"/>
              </a:xfrm>
            </p:grpSpPr>
            <p:pic>
              <p:nvPicPr>
                <p:cNvPr id="70" name="Picture 69"/>
                <p:cNvPicPr>
                  <a:picLocks noChangeAspect="1"/>
                </p:cNvPicPr>
                <p:nvPr userDrawn="1"/>
              </p:nvPicPr>
              <p:blipFill>
                <a:blip r:embed="rId13"/>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a:solidFill>
                        <a:schemeClr val="tx1"/>
                      </a:solidFill>
                    </a:rPr>
                    <a:t>ORIGINAL</a:t>
                  </a:r>
                </a:p>
              </p:txBody>
            </p:sp>
          </p:grpSp>
          <p:grpSp>
            <p:nvGrpSpPr>
              <p:cNvPr id="65" name="Group 64"/>
              <p:cNvGrpSpPr/>
              <p:nvPr userDrawn="1"/>
            </p:nvGrpSpPr>
            <p:grpSpPr>
              <a:xfrm>
                <a:off x="-2033159" y="11060889"/>
                <a:ext cx="1033517" cy="893529"/>
                <a:chOff x="-2921738" y="11200127"/>
                <a:chExt cx="1420279" cy="1227904"/>
              </a:xfrm>
            </p:grpSpPr>
            <p:pic>
              <p:nvPicPr>
                <p:cNvPr id="68" name="Picture 67"/>
                <p:cNvPicPr>
                  <a:picLocks noChangeAspect="1"/>
                </p:cNvPicPr>
                <p:nvPr userDrawn="1"/>
              </p:nvPicPr>
              <p:blipFill>
                <a:blip r:embed="rId13"/>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a:solidFill>
                        <a:schemeClr val="bg1"/>
                      </a:solidFill>
                    </a:rPr>
                    <a:t>DISTORTED</a:t>
                  </a:r>
                  <a:endParaRPr lang="en-US" sz="700" b="1" dirty="0">
                    <a:solidFill>
                      <a:schemeClr val="bg1"/>
                    </a:solidFill>
                  </a:endParaRPr>
                </a:p>
              </p:txBody>
            </p:sp>
          </p:grpSp>
          <p:pic>
            <p:nvPicPr>
              <p:cNvPr id="66" name="Picture 65"/>
              <p:cNvPicPr>
                <a:picLocks noChangeAspect="1"/>
              </p:cNvPicPr>
              <p:nvPr userDrawn="1"/>
            </p:nvPicPr>
            <p:blipFill>
              <a:blip r:embed="rId14"/>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59" name="Group 58"/>
            <p:cNvGrpSpPr/>
            <p:nvPr userDrawn="1"/>
          </p:nvGrpSpPr>
          <p:grpSpPr>
            <a:xfrm>
              <a:off x="-10398793" y="27751410"/>
              <a:ext cx="9323012" cy="2453251"/>
              <a:chOff x="-4754996" y="12734136"/>
              <a:chExt cx="4296559"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285"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286"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2" name="TextBox 6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a:solidFill>
                      <a:srgbClr val="92D050"/>
                    </a:solidFill>
                  </a:rPr>
                  <a:t>Good</a:t>
                </a:r>
                <a:r>
                  <a:rPr lang="en-US" sz="1600" baseline="0" dirty="0">
                    <a:solidFill>
                      <a:srgbClr val="92D050"/>
                    </a:solidFill>
                  </a:rPr>
                  <a:t> </a:t>
                </a:r>
                <a:r>
                  <a:rPr lang="en-US" sz="1600" baseline="0" dirty="0">
                    <a:solidFill>
                      <a:schemeClr val="bg1"/>
                    </a:solidFill>
                  </a:rPr>
                  <a:t>printing quality</a:t>
                </a:r>
                <a:endParaRPr lang="en-US" sz="1600" dirty="0">
                  <a:solidFill>
                    <a:schemeClr val="bg1"/>
                  </a:solidFill>
                </a:endParaRPr>
              </a:p>
            </p:txBody>
          </p:sp>
          <p:sp>
            <p:nvSpPr>
              <p:cNvPr id="63" name="TextBox 62"/>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a:solidFill>
                      <a:srgbClr val="FF0000"/>
                    </a:solidFill>
                  </a:rPr>
                  <a:t>Bad </a:t>
                </a:r>
                <a:r>
                  <a:rPr lang="en-US" sz="1600" dirty="0">
                    <a:solidFill>
                      <a:schemeClr val="bg1"/>
                    </a:solidFill>
                  </a:rPr>
                  <a:t>printing quality</a:t>
                </a:r>
              </a:p>
            </p:txBody>
          </p:sp>
        </p:grpSp>
      </p:grpSp>
      <p:sp>
        <p:nvSpPr>
          <p:cNvPr id="35" name="Rounded Rectangle 34"/>
          <p:cNvSpPr/>
          <p:nvPr userDrawn="1"/>
        </p:nvSpPr>
        <p:spPr>
          <a:xfrm>
            <a:off x="789907" y="5392017"/>
            <a:ext cx="42170157" cy="26736675"/>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ounded Rectangle 35"/>
          <p:cNvSpPr/>
          <p:nvPr userDrawn="1"/>
        </p:nvSpPr>
        <p:spPr>
          <a:xfrm>
            <a:off x="0" y="0"/>
            <a:ext cx="43891200" cy="4800600"/>
          </a:xfrm>
          <a:prstGeom prst="roundRect">
            <a:avLst>
              <a:gd name="adj" fmla="val 1956"/>
            </a:avLst>
          </a:prstGeom>
          <a:gradFill>
            <a:gsLst>
              <a:gs pos="0">
                <a:schemeClr val="accent6">
                  <a:lumMod val="40000"/>
                  <a:lumOff val="60000"/>
                </a:schemeClr>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a:off x="0" y="4800600"/>
            <a:ext cx="43891200" cy="0"/>
          </a:xfrm>
          <a:prstGeom prst="line">
            <a:avLst/>
          </a:prstGeom>
          <a:ln w="174625" cmpd="sng">
            <a:solidFill>
              <a:schemeClr val="accent6">
                <a:lumMod val="40000"/>
                <a:lumOff val="60000"/>
              </a:schemeClr>
            </a:solidFill>
            <a:prstDash val="solid"/>
          </a:ln>
        </p:spPr>
        <p:style>
          <a:lnRef idx="1">
            <a:schemeClr val="accent1"/>
          </a:lnRef>
          <a:fillRef idx="0">
            <a:schemeClr val="accent1"/>
          </a:fillRef>
          <a:effectRef idx="0">
            <a:schemeClr val="accent1"/>
          </a:effectRef>
          <a:fontRef idx="minor">
            <a:schemeClr val="tx1"/>
          </a:fontRef>
        </p:style>
      </p:cxnSp>
      <p:sp>
        <p:nvSpPr>
          <p:cNvPr id="37" name="TextBox 36"/>
          <p:cNvSpPr txBox="1"/>
          <p:nvPr userDrawn="1"/>
        </p:nvSpPr>
        <p:spPr>
          <a:xfrm>
            <a:off x="44487207" y="31099467"/>
            <a:ext cx="7629577" cy="1399638"/>
          </a:xfrm>
          <a:prstGeom prst="rect">
            <a:avLst/>
          </a:prstGeom>
          <a:noFill/>
        </p:spPr>
        <p:txBody>
          <a:bodyPr wrap="square" lIns="65304" tIns="32651" rIns="65304" bIns="32651" rtlCol="0">
            <a:spAutoFit/>
          </a:bodyPr>
          <a:lstStyle/>
          <a:p>
            <a:pPr marL="401638" indent="-401638">
              <a:lnSpc>
                <a:spcPts val="2600"/>
              </a:lnSpc>
            </a:pPr>
            <a:r>
              <a:rPr lang="en-US" sz="2800" dirty="0">
                <a:solidFill>
                  <a:schemeClr val="bg1"/>
                </a:solidFill>
              </a:rPr>
              <a:t>©2015</a:t>
            </a:r>
            <a:r>
              <a:rPr lang="en-US" sz="2800" baseline="0" dirty="0">
                <a:solidFill>
                  <a:schemeClr val="bg1"/>
                </a:solidFill>
              </a:rPr>
              <a:t> </a:t>
            </a:r>
            <a:r>
              <a:rPr lang="en-US" sz="2800" dirty="0">
                <a:solidFill>
                  <a:schemeClr val="bg1"/>
                </a:solidFill>
              </a:rPr>
              <a:t>PosterPresentations.com</a:t>
            </a:r>
          </a:p>
          <a:p>
            <a:pPr marL="288925" indent="0">
              <a:lnSpc>
                <a:spcPts val="2600"/>
              </a:lnSpc>
            </a:pPr>
            <a:r>
              <a:rPr lang="en-US" sz="2400" dirty="0">
                <a:solidFill>
                  <a:schemeClr val="bg1"/>
                </a:solidFill>
              </a:rPr>
              <a:t>2117 Fourth Street ,</a:t>
            </a:r>
            <a:r>
              <a:rPr lang="en-US" sz="2400" baseline="0" dirty="0">
                <a:solidFill>
                  <a:schemeClr val="bg1"/>
                </a:solidFill>
              </a:rPr>
              <a:t> Unit C</a:t>
            </a:r>
          </a:p>
          <a:p>
            <a:pPr marL="288925" indent="0">
              <a:lnSpc>
                <a:spcPts val="2600"/>
              </a:lnSpc>
            </a:pPr>
            <a:r>
              <a:rPr lang="en-US" sz="2400" baseline="0" dirty="0">
                <a:solidFill>
                  <a:schemeClr val="bg1"/>
                </a:solidFill>
              </a:rPr>
              <a:t>Berkeley CA </a:t>
            </a:r>
            <a:r>
              <a:rPr lang="en-US" sz="2000" baseline="0" dirty="0">
                <a:solidFill>
                  <a:schemeClr val="bg1"/>
                </a:solidFill>
              </a:rPr>
              <a:t>94710</a:t>
            </a:r>
            <a:endParaRPr lang="en-US" sz="2400" baseline="0" dirty="0">
              <a:solidFill>
                <a:schemeClr val="bg1"/>
              </a:solidFill>
            </a:endParaRPr>
          </a:p>
          <a:p>
            <a:pPr marL="288925" indent="0">
              <a:lnSpc>
                <a:spcPts val="2600"/>
              </a:lnSpc>
            </a:pPr>
            <a:r>
              <a:rPr lang="en-US" sz="2400" b="1" baseline="0" dirty="0">
                <a:solidFill>
                  <a:srgbClr val="FFFF00"/>
                </a:solidFill>
              </a:rPr>
              <a:t>posterpresenter@gmail.com</a:t>
            </a:r>
            <a:endParaRPr lang="en-US" sz="2800" b="1" dirty="0">
              <a:solidFill>
                <a:srgbClr val="FFFF00"/>
              </a:solidFill>
            </a:endParaRPr>
          </a:p>
        </p:txBody>
      </p:sp>
      <p:sp>
        <p:nvSpPr>
          <p:cNvPr id="38" name="Text Box 14"/>
          <p:cNvSpPr txBox="1">
            <a:spLocks noChangeArrowheads="1"/>
          </p:cNvSpPr>
          <p:nvPr userDrawn="1"/>
        </p:nvSpPr>
        <p:spPr bwMode="auto">
          <a:xfrm>
            <a:off x="1484177" y="32124583"/>
            <a:ext cx="2514600" cy="374522"/>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700" b="1" dirty="0">
                <a:solidFill>
                  <a:schemeClr val="bg1">
                    <a:lumMod val="75000"/>
                  </a:schemeClr>
                </a:solidFill>
                <a:latin typeface="Arial" charset="0"/>
              </a:rPr>
              <a:t>RESEARCH POSTER PRESENTATION DESIGN © 2015</a:t>
            </a:r>
          </a:p>
          <a:p>
            <a:pPr eaLnBrk="0" hangingPunct="0">
              <a:lnSpc>
                <a:spcPct val="65000"/>
              </a:lnSpc>
              <a:spcBef>
                <a:spcPct val="50000"/>
              </a:spcBef>
              <a:defRPr/>
            </a:pPr>
            <a:r>
              <a:rPr lang="en-US" sz="12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59674" y="6378481"/>
            <a:ext cx="10056813" cy="14348521"/>
          </a:xfrm>
        </p:spPr>
        <p:txBody>
          <a:bodyPr/>
          <a:lstStyle/>
          <a:p>
            <a:r>
              <a:rPr lang="en-US" altLang="en-US" sz="2600" b="1" dirty="0"/>
              <a:t>Teacher education and research:</a:t>
            </a:r>
          </a:p>
          <a:p>
            <a:pPr>
              <a:buFont typeface="Wingdings" panose="05000000000000000000" pitchFamily="2" charset="2"/>
              <a:buChar char="§"/>
            </a:pPr>
            <a:r>
              <a:rPr lang="en-US" altLang="en-US" sz="2600" dirty="0"/>
              <a:t> If teaching and teacher education are to be taken seriously, need to be research-based / informed / ‘public intellectuals’ (</a:t>
            </a:r>
            <a:r>
              <a:rPr lang="en-US" altLang="en-US" sz="2600" dirty="0" err="1"/>
              <a:t>Coachran</a:t>
            </a:r>
            <a:r>
              <a:rPr lang="en-US" altLang="en-US" sz="2600" dirty="0"/>
              <a:t>-Smith, 2005)</a:t>
            </a:r>
          </a:p>
          <a:p>
            <a:pPr>
              <a:buFont typeface="Wingdings" panose="05000000000000000000" pitchFamily="2" charset="2"/>
              <a:buChar char="§"/>
            </a:pPr>
            <a:r>
              <a:rPr lang="en-US" altLang="en-US" sz="2600" dirty="0"/>
              <a:t> Re-positioning of teacher education and associated </a:t>
            </a:r>
            <a:r>
              <a:rPr lang="en-US" altLang="en-US" sz="2600" dirty="0" err="1"/>
              <a:t>programmes</a:t>
            </a:r>
            <a:r>
              <a:rPr lang="en-US" altLang="en-US" sz="2600" dirty="0"/>
              <a:t> to be ‘research driven’ / develop a research disposition / consumers and producers of research (</a:t>
            </a:r>
            <a:r>
              <a:rPr lang="en-GB" altLang="en-US" sz="2600" dirty="0"/>
              <a:t>Tack and </a:t>
            </a:r>
            <a:r>
              <a:rPr lang="en-GB" altLang="en-US" sz="2600" dirty="0" err="1"/>
              <a:t>Vanderlinde</a:t>
            </a:r>
            <a:r>
              <a:rPr lang="en-GB" altLang="en-US" sz="2600" dirty="0"/>
              <a:t>, 2014 </a:t>
            </a:r>
            <a:r>
              <a:rPr lang="en-US" altLang="en-US" sz="2600" dirty="0"/>
              <a:t>)</a:t>
            </a:r>
          </a:p>
          <a:p>
            <a:pPr>
              <a:buFont typeface="Wingdings" panose="05000000000000000000" pitchFamily="2" charset="2"/>
              <a:buChar char="§"/>
            </a:pPr>
            <a:r>
              <a:rPr lang="en-US" altLang="en-US" sz="2600" dirty="0"/>
              <a:t> Pressure from universities for teacher educators to focus on securing research funding and increase publication output (Stern, 2016)</a:t>
            </a:r>
          </a:p>
          <a:p>
            <a:pPr>
              <a:buFont typeface="Wingdings" panose="05000000000000000000" pitchFamily="2" charset="2"/>
              <a:buChar char="§"/>
            </a:pPr>
            <a:r>
              <a:rPr lang="en-US" altLang="en-US" sz="2600" dirty="0"/>
              <a:t> ‘dual economy’ – research and teaching (Christie &amp; </a:t>
            </a:r>
            <a:r>
              <a:rPr lang="en-US" altLang="en-US" sz="2600" dirty="0" err="1"/>
              <a:t>Menter</a:t>
            </a:r>
            <a:r>
              <a:rPr lang="en-US" altLang="en-US" sz="2600" dirty="0"/>
              <a:t>, 2009)</a:t>
            </a:r>
          </a:p>
          <a:p>
            <a:endParaRPr lang="en-GB" sz="2600" dirty="0"/>
          </a:p>
          <a:p>
            <a:r>
              <a:rPr lang="en-GB" sz="2600" b="1" dirty="0"/>
              <a:t>Irish teacher education and research:</a:t>
            </a:r>
          </a:p>
          <a:p>
            <a:r>
              <a:rPr lang="en-GB" sz="2600" dirty="0"/>
              <a:t>The recent policy context in Ireland has re-framed the role of teacher education and research (Gleeson et al., 2017). The joint influence of the more complete </a:t>
            </a:r>
            <a:r>
              <a:rPr lang="en-GB" sz="2600" dirty="0" err="1"/>
              <a:t>universitisation</a:t>
            </a:r>
            <a:r>
              <a:rPr lang="en-GB" sz="2600" dirty="0"/>
              <a:t> of teacher education recommended in the </a:t>
            </a:r>
            <a:r>
              <a:rPr lang="en-GB" sz="2600" dirty="0" err="1"/>
              <a:t>Sahlberg</a:t>
            </a:r>
            <a:r>
              <a:rPr lang="en-GB" sz="2600" dirty="0"/>
              <a:t> et al., report (2012), along with increased rankings pressure on universities, has meant that there is more pressure on Irish teacher education academics as they work in higher educational institutions to acquire a PhD and publish in peer-reviewed research outlets. Main recommendations from the </a:t>
            </a:r>
            <a:r>
              <a:rPr lang="en-US" sz="2600" dirty="0"/>
              <a:t>International Review Panel (</a:t>
            </a:r>
            <a:r>
              <a:rPr lang="en-US" sz="2600" dirty="0" err="1"/>
              <a:t>Sahlberg</a:t>
            </a:r>
            <a:r>
              <a:rPr lang="en-US" sz="2600" dirty="0"/>
              <a:t> et al., 2012) were (</a:t>
            </a:r>
            <a:r>
              <a:rPr lang="en-US" sz="2600" dirty="0" err="1"/>
              <a:t>i</a:t>
            </a:r>
            <a:r>
              <a:rPr lang="en-US" sz="2600" dirty="0"/>
              <a:t>) to enhance teacher professionalism and practice by increasing the research capacity of providers of ITE, and (2) the development of critical mass of (research) teacher educators through reduction in number of institutions to form ‘</a:t>
            </a:r>
            <a:r>
              <a:rPr lang="en-US" sz="2600" dirty="0" err="1"/>
              <a:t>centres</a:t>
            </a:r>
            <a:r>
              <a:rPr lang="en-US" sz="2600" dirty="0"/>
              <a:t> of excellence of education’.</a:t>
            </a:r>
            <a:endParaRPr lang="en-GB" sz="2600" dirty="0"/>
          </a:p>
          <a:p>
            <a:r>
              <a:rPr lang="en-GB" sz="2600" dirty="0"/>
              <a:t>Three trends can be identified. First, the recent growth of research outputs on teacher education in Ireland over the last decade. Second, a small number of larger scale studies as well as a number of commissioned reports on teacher education which have provided more system level insights on teacher education. Third, there is more of a focus on initial teacher education than other elements of the teacher education continuum.</a:t>
            </a:r>
            <a:endParaRPr lang="en-US" sz="2600" dirty="0"/>
          </a:p>
          <a:p>
            <a:endParaRPr lang="en-US" dirty="0"/>
          </a:p>
        </p:txBody>
      </p:sp>
      <p:sp>
        <p:nvSpPr>
          <p:cNvPr id="3" name="Text Placeholder 2"/>
          <p:cNvSpPr>
            <a:spLocks noGrp="1"/>
          </p:cNvSpPr>
          <p:nvPr>
            <p:ph type="body" sz="quarter" idx="11"/>
          </p:nvPr>
        </p:nvSpPr>
        <p:spPr/>
        <p:txBody>
          <a:bodyPr/>
          <a:lstStyle/>
          <a:p>
            <a:r>
              <a:rPr lang="en-US" dirty="0"/>
              <a:t>INTRODUCTION</a:t>
            </a:r>
          </a:p>
        </p:txBody>
      </p:sp>
      <p:sp>
        <p:nvSpPr>
          <p:cNvPr id="4" name="Text Placeholder 3"/>
          <p:cNvSpPr>
            <a:spLocks noGrp="1"/>
          </p:cNvSpPr>
          <p:nvPr>
            <p:ph type="body" sz="quarter" idx="20"/>
          </p:nvPr>
        </p:nvSpPr>
        <p:spPr>
          <a:xfrm>
            <a:off x="417107" y="24223006"/>
            <a:ext cx="10050462" cy="754045"/>
          </a:xfrm>
        </p:spPr>
        <p:txBody>
          <a:bodyPr/>
          <a:lstStyle/>
          <a:p>
            <a:r>
              <a:rPr lang="en-US" dirty="0"/>
              <a:t>OBJECTIVE</a:t>
            </a:r>
          </a:p>
        </p:txBody>
      </p:sp>
      <p:sp>
        <p:nvSpPr>
          <p:cNvPr id="5" name="Text Placeholder 4"/>
          <p:cNvSpPr>
            <a:spLocks noGrp="1"/>
          </p:cNvSpPr>
          <p:nvPr>
            <p:ph type="body" sz="quarter" idx="21"/>
          </p:nvPr>
        </p:nvSpPr>
        <p:spPr>
          <a:xfrm>
            <a:off x="11460161" y="6378480"/>
            <a:ext cx="10048874" cy="26493384"/>
          </a:xfrm>
        </p:spPr>
        <p:txBody>
          <a:bodyPr/>
          <a:lstStyle/>
          <a:p>
            <a:r>
              <a:rPr lang="en-IE" sz="2600" dirty="0"/>
              <a:t>A total of 54 teacher educators, two-thirds of whom were female, responded to the survey with a spread of ages represented across the age ranges with the largest percentage (35%) residing in the 45-54 years old bracket. Fifty-one respondents noted working full-time as a teacher educator with nine holding, as their highest academic qualification, a Masters and 45 a PhD or Professional Doctorate. Over 80% were in permanent contracts, with over 70% and 26% working in a university and college context respectively. The mean length of time that teacher educators had worked as a teacher educator was fourteen years.</a:t>
            </a:r>
          </a:p>
          <a:p>
            <a:endParaRPr lang="en-GB" sz="2600" b="1" dirty="0"/>
          </a:p>
          <a:p>
            <a:r>
              <a:rPr lang="en-GB" sz="2600" b="1" dirty="0"/>
              <a:t>Semi-structured interviews:</a:t>
            </a:r>
          </a:p>
          <a:p>
            <a:r>
              <a:rPr lang="en-IE" sz="2600" dirty="0"/>
              <a:t>The interview questions closely mapped the sections of the survey and constituted questions on (</a:t>
            </a:r>
            <a:r>
              <a:rPr lang="en-IE" sz="2600" dirty="0" err="1"/>
              <a:t>i</a:t>
            </a:r>
            <a:r>
              <a:rPr lang="en-IE" sz="2600" dirty="0"/>
              <a:t>) background and demographics, (ii) professional learning opportunities, and (iii) teacher education and research. Interviews were conducted in each participant’s native language.</a:t>
            </a:r>
            <a:endParaRPr lang="en-US" sz="2600" dirty="0"/>
          </a:p>
          <a:p>
            <a:r>
              <a:rPr lang="en-IE" sz="2600" dirty="0"/>
              <a:t>Ten teacher educators who had completed the survey and noted their interest in being involved further with the study were interviewed. The interviews took place at each teacher educator’ place of work, either face-to-face or by Skype. Each interview lasted between 40 minutes and 70 minutes.</a:t>
            </a:r>
            <a:endParaRPr lang="en-US" sz="2600" dirty="0"/>
          </a:p>
          <a:p>
            <a:endParaRPr lang="en-IE" dirty="0"/>
          </a:p>
          <a:p>
            <a:endParaRPr lang="en-IE" dirty="0"/>
          </a:p>
          <a:p>
            <a:endParaRPr lang="en-IE" dirty="0"/>
          </a:p>
          <a:p>
            <a:endParaRPr lang="en-IE" dirty="0"/>
          </a:p>
          <a:p>
            <a:endParaRPr lang="en-IE" dirty="0"/>
          </a:p>
          <a:p>
            <a:endParaRPr lang="en-IE" dirty="0"/>
          </a:p>
          <a:p>
            <a:endParaRPr lang="en-IE" dirty="0"/>
          </a:p>
          <a:p>
            <a:endParaRPr lang="en-IE" dirty="0"/>
          </a:p>
          <a:p>
            <a:endParaRPr lang="en-IE" dirty="0"/>
          </a:p>
          <a:p>
            <a:endParaRPr lang="en-IE" dirty="0"/>
          </a:p>
          <a:p>
            <a:endParaRPr lang="en-IE" dirty="0"/>
          </a:p>
          <a:p>
            <a:endParaRPr lang="en-IE" dirty="0"/>
          </a:p>
          <a:p>
            <a:endParaRPr lang="en-IE" dirty="0"/>
          </a:p>
          <a:p>
            <a:endParaRPr lang="en-IE" dirty="0"/>
          </a:p>
          <a:p>
            <a:endParaRPr lang="en-IE" dirty="0"/>
          </a:p>
          <a:p>
            <a:endParaRPr lang="en-IE" dirty="0"/>
          </a:p>
          <a:p>
            <a:r>
              <a:rPr lang="en-IE" sz="2600" dirty="0"/>
              <a:t>A significant proportion of the interviewees held senior posts within their institutions and included being heads of departments and dean of a school of education.</a:t>
            </a:r>
            <a:endParaRPr lang="en-US" sz="2600" dirty="0"/>
          </a:p>
          <a:p>
            <a:endParaRPr lang="en-GB" sz="2600" dirty="0"/>
          </a:p>
          <a:p>
            <a:r>
              <a:rPr lang="en-IE" sz="2600" b="1" dirty="0"/>
              <a:t>Data analysis: </a:t>
            </a:r>
          </a:p>
          <a:p>
            <a:r>
              <a:rPr lang="en-IE" sz="2600" dirty="0"/>
              <a:t>Once all the Irish survey data was collected, basic statistical analysis focusing on mean scores / percentages were calculated for each question. An earlier paper related to the larger study from which the Irish cohort reside, explains how principal component analysis yielded two main factors across the complement of countries involved in the larger study (Czerniawski, </a:t>
            </a:r>
            <a:r>
              <a:rPr lang="en-IE" sz="2600" dirty="0" err="1"/>
              <a:t>Guberman</a:t>
            </a:r>
            <a:r>
              <a:rPr lang="en-IE" sz="2600" dirty="0"/>
              <a:t> &amp; </a:t>
            </a:r>
            <a:r>
              <a:rPr lang="en-IE" sz="2600" dirty="0" err="1"/>
              <a:t>MacPhail</a:t>
            </a:r>
            <a:r>
              <a:rPr lang="en-IE" sz="2600" dirty="0"/>
              <a:t>, 2016). </a:t>
            </a:r>
          </a:p>
          <a:p>
            <a:r>
              <a:rPr lang="en-IE" sz="2600" dirty="0"/>
              <a:t>Thematic analysis was used to </a:t>
            </a:r>
            <a:r>
              <a:rPr lang="en-IE" sz="2600" dirty="0" err="1"/>
              <a:t>analyze</a:t>
            </a:r>
            <a:r>
              <a:rPr lang="en-IE" sz="2600" dirty="0"/>
              <a:t> and triangulate the interview data. Initially, the lead researcher identified themes arising from the interviews. A coding process, used in identifying similar text units, followed by linking and retrieval of similarly coded segments (Mason, 1996), was compiled. These were arranged under particular themes that complemented the questions posed in the survey. Additional themes that emerged necessitated further consideration and analysis of previously coded data.  </a:t>
            </a:r>
          </a:p>
          <a:p>
            <a:endParaRPr lang="en-IE" dirty="0"/>
          </a:p>
          <a:p>
            <a:endParaRPr lang="en-IE" dirty="0"/>
          </a:p>
          <a:p>
            <a:endParaRPr lang="en-US" dirty="0"/>
          </a:p>
          <a:p>
            <a:endParaRPr lang="en-US" dirty="0"/>
          </a:p>
          <a:p>
            <a:endParaRPr lang="en-US" dirty="0"/>
          </a:p>
        </p:txBody>
      </p:sp>
      <p:sp>
        <p:nvSpPr>
          <p:cNvPr id="6" name="Text Placeholder 5"/>
          <p:cNvSpPr>
            <a:spLocks noGrp="1"/>
          </p:cNvSpPr>
          <p:nvPr>
            <p:ph type="body" sz="quarter" idx="22"/>
          </p:nvPr>
        </p:nvSpPr>
        <p:spPr/>
        <p:txBody>
          <a:bodyPr/>
          <a:lstStyle/>
          <a:p>
            <a:r>
              <a:rPr lang="en-US" dirty="0"/>
              <a:t>METHODS (continued)</a:t>
            </a:r>
          </a:p>
        </p:txBody>
      </p:sp>
      <p:sp>
        <p:nvSpPr>
          <p:cNvPr id="7" name="Text Placeholder 6"/>
          <p:cNvSpPr>
            <a:spLocks noGrp="1"/>
          </p:cNvSpPr>
          <p:nvPr>
            <p:ph type="body" sz="quarter" idx="23"/>
          </p:nvPr>
        </p:nvSpPr>
        <p:spPr>
          <a:xfrm>
            <a:off x="22448845" y="6378481"/>
            <a:ext cx="10048874" cy="25151478"/>
          </a:xfrm>
        </p:spPr>
        <p:txBody>
          <a:bodyPr/>
          <a:lstStyle/>
          <a:p>
            <a:r>
              <a:rPr lang="en-GB" sz="2600" dirty="0"/>
              <a:t>Questionnaire:</a:t>
            </a:r>
          </a:p>
          <a:p>
            <a:r>
              <a:rPr lang="en-US" altLang="en-US" sz="2600" b="1" dirty="0"/>
              <a:t>Extent to which you use research</a:t>
            </a:r>
          </a:p>
          <a:p>
            <a:r>
              <a:rPr lang="en-GB" sz="2600" dirty="0"/>
              <a:t>The highest means were recorded for the comments related to their teaching being informed by research and knowing how to use research as a teacher educator. </a:t>
            </a:r>
          </a:p>
          <a:p>
            <a:endParaRPr lang="en-GB" sz="2600" dirty="0"/>
          </a:p>
          <a:p>
            <a:r>
              <a:rPr lang="en-US" altLang="en-US" sz="2600" b="1" dirty="0"/>
              <a:t>Extent to which you actively conduct research</a:t>
            </a:r>
            <a:endParaRPr lang="en-US" sz="2600" dirty="0"/>
          </a:p>
          <a:p>
            <a:r>
              <a:rPr lang="en-GB" sz="2600" dirty="0"/>
              <a:t>The capability of presenting and sharing their own research with other teacher educators as well as identifying as someone who is capable of conducting research achieved the highest means. </a:t>
            </a:r>
          </a:p>
          <a:p>
            <a:endParaRPr lang="en-GB" sz="2600" dirty="0"/>
          </a:p>
          <a:p>
            <a:r>
              <a:rPr lang="en-US" altLang="en-US" sz="2600" b="1" dirty="0"/>
              <a:t>Extent to which you value role as a teacher educator-researcher</a:t>
            </a:r>
          </a:p>
          <a:p>
            <a:r>
              <a:rPr lang="en-GB" sz="2600" dirty="0"/>
              <a:t>Research being essential for the TE profession and teacher educators having a responsibility towards their students to study their own practice scored the highest means. </a:t>
            </a:r>
          </a:p>
          <a:p>
            <a:r>
              <a:rPr lang="en-GB" sz="2600" dirty="0"/>
              <a:t>Over 90% of the respondents noted actively being involved in research and writing about the findings and being involved in scholarly research. </a:t>
            </a:r>
          </a:p>
          <a:p>
            <a:endParaRPr lang="en-GB" sz="2600" dirty="0"/>
          </a:p>
          <a:p>
            <a:r>
              <a:rPr lang="en-GB" sz="2600" dirty="0"/>
              <a:t>Interviews:</a:t>
            </a:r>
          </a:p>
          <a:p>
            <a:r>
              <a:rPr lang="en-US" altLang="en-US" sz="2600" b="1" dirty="0"/>
              <a:t>Extent to which you use research</a:t>
            </a:r>
          </a:p>
          <a:p>
            <a:r>
              <a:rPr lang="en-IE" altLang="en-US" sz="2600" i="1" dirty="0">
                <a:solidFill>
                  <a:schemeClr val="tx1"/>
                </a:solidFill>
                <a:ea typeface="Calibri" panose="020F0502020204030204" pitchFamily="34" charset="0"/>
              </a:rPr>
              <a:t>“I am an active user of research, but I wouldn't be an active producer of research”. </a:t>
            </a:r>
            <a:r>
              <a:rPr lang="en-IE" altLang="en-US" sz="2600" dirty="0">
                <a:solidFill>
                  <a:schemeClr val="tx1"/>
                </a:solidFill>
                <a:ea typeface="Calibri" panose="020F0502020204030204" pitchFamily="34" charset="0"/>
              </a:rPr>
              <a:t>(Interviewee E)</a:t>
            </a:r>
          </a:p>
          <a:p>
            <a:endParaRPr lang="en-US" sz="2600" dirty="0"/>
          </a:p>
          <a:p>
            <a:r>
              <a:rPr lang="en-US" altLang="en-US" sz="2600" b="1" dirty="0"/>
              <a:t>Extent to which you actively conduct research</a:t>
            </a:r>
            <a:endParaRPr lang="en-US" sz="2600" dirty="0"/>
          </a:p>
          <a:p>
            <a:r>
              <a:rPr lang="en-IE" altLang="en-US" sz="2600" i="1" dirty="0"/>
              <a:t>“ (…) if I was to become competent as a teacher educator researcher, it requires a huge amount of effort. I know the amount of dedication it takes to develop a specialism in a topic and, to be honest, I want to continue growing my own expertise and scholarship in the work I do currently. It would take me a huge effort, I'd have to sacrifice some of that perhaps to become on my own as a teacher educator.” </a:t>
            </a:r>
            <a:r>
              <a:rPr lang="en-IE" altLang="en-US" sz="2600" dirty="0"/>
              <a:t>(Interviewee B)</a:t>
            </a:r>
            <a:endParaRPr lang="en-US" altLang="en-US" sz="2600" dirty="0"/>
          </a:p>
          <a:p>
            <a:endParaRPr lang="en-US" sz="2600" dirty="0"/>
          </a:p>
          <a:p>
            <a:r>
              <a:rPr lang="en-US" altLang="en-US" sz="2600" b="1" dirty="0"/>
              <a:t>Extent to which you value role as a teacher educator-researcher</a:t>
            </a:r>
          </a:p>
          <a:p>
            <a:r>
              <a:rPr lang="en-IE" altLang="en-US" sz="2600" i="1" dirty="0"/>
              <a:t>“I love research. I think it's a key element of your role as a teacher educator at any level. (…) Research is really important, first of all, because I'm a teacher and it's really important that I keep abreast of current trends, developments, what are the key players saying, the type of content that I'm delivering (…) I suppose I use evidence and research hugely to inform my practice. I also obviously use research to actually assess my own practice in terms of how I as a teacher perform so research is very much built into my teaching.” </a:t>
            </a:r>
            <a:r>
              <a:rPr lang="en-IE" altLang="en-US" sz="2600" dirty="0"/>
              <a:t>(Interviewee D)</a:t>
            </a:r>
          </a:p>
          <a:p>
            <a:endParaRPr lang="en-IE" altLang="en-US" sz="2600" dirty="0"/>
          </a:p>
          <a:p>
            <a:r>
              <a:rPr lang="en-IE" sz="2600" i="1" dirty="0"/>
              <a:t>“They </a:t>
            </a:r>
            <a:r>
              <a:rPr lang="en-IE" sz="2600" dirty="0"/>
              <a:t>[university]</a:t>
            </a:r>
            <a:r>
              <a:rPr lang="en-IE" sz="2600" i="1" dirty="0"/>
              <a:t> actually don't see it </a:t>
            </a:r>
            <a:r>
              <a:rPr lang="en-IE" sz="2600" dirty="0"/>
              <a:t>[teacher education]</a:t>
            </a:r>
            <a:r>
              <a:rPr lang="en-IE" sz="2600" i="1" dirty="0"/>
              <a:t> as a clinical situation that requires research, requires competencies, requires professionalism (…) we have an awful lot of work to do there, and part of the development there, has to be the development of the Teacher Educator.” </a:t>
            </a:r>
            <a:r>
              <a:rPr lang="en-IE" sz="2600" dirty="0"/>
              <a:t>(Interviewee F)</a:t>
            </a:r>
            <a:endParaRPr lang="en-US" altLang="en-US" sz="2600" dirty="0"/>
          </a:p>
          <a:p>
            <a:endParaRPr lang="en-US" sz="2600" dirty="0"/>
          </a:p>
          <a:p>
            <a:r>
              <a:rPr lang="en-IE" altLang="en-US" sz="2600" i="1" dirty="0"/>
              <a:t>“I feel under pressure to do research (…) I suppose I've been at it </a:t>
            </a:r>
            <a:r>
              <a:rPr lang="en-IE" altLang="en-US" sz="2600" dirty="0"/>
              <a:t>[teacher education] </a:t>
            </a:r>
            <a:r>
              <a:rPr lang="en-IE" altLang="en-US" sz="2600" i="1" dirty="0"/>
              <a:t>a long time. I also say there's only so much I can do. We work for very long hours, and I do feel under pressure, I do (…) People say things to you like, "We need to raise our profile." That kind of thing. Like, to be told, when you've been working in an area for 18 years, where everybody knows you, where something like that you've done has been so positively received, to be told to raise your profile I find quite insulting, to be honest.” </a:t>
            </a:r>
            <a:r>
              <a:rPr lang="en-IE" altLang="en-US" sz="2600" dirty="0"/>
              <a:t>(Interviewee J)</a:t>
            </a:r>
            <a:endParaRPr lang="en-US" altLang="en-US" sz="2600" dirty="0"/>
          </a:p>
          <a:p>
            <a:endParaRPr lang="en-US" dirty="0"/>
          </a:p>
        </p:txBody>
      </p:sp>
      <p:sp>
        <p:nvSpPr>
          <p:cNvPr id="8" name="Text Placeholder 7"/>
          <p:cNvSpPr>
            <a:spLocks noGrp="1"/>
          </p:cNvSpPr>
          <p:nvPr>
            <p:ph type="body" sz="quarter" idx="24"/>
          </p:nvPr>
        </p:nvSpPr>
        <p:spPr/>
        <p:txBody>
          <a:bodyPr/>
          <a:lstStyle/>
          <a:p>
            <a:r>
              <a:rPr lang="en-US" dirty="0"/>
              <a:t>RESULTS</a:t>
            </a:r>
          </a:p>
        </p:txBody>
      </p:sp>
      <p:sp>
        <p:nvSpPr>
          <p:cNvPr id="9" name="Text Placeholder 8"/>
          <p:cNvSpPr>
            <a:spLocks noGrp="1"/>
          </p:cNvSpPr>
          <p:nvPr>
            <p:ph type="body" sz="quarter" idx="25"/>
          </p:nvPr>
        </p:nvSpPr>
        <p:spPr/>
        <p:txBody>
          <a:bodyPr/>
          <a:lstStyle/>
          <a:p>
            <a:r>
              <a:rPr lang="en-US" dirty="0"/>
              <a:t>CONCLUSIONS</a:t>
            </a:r>
          </a:p>
        </p:txBody>
      </p:sp>
      <p:sp>
        <p:nvSpPr>
          <p:cNvPr id="10" name="Text Placeholder 9"/>
          <p:cNvSpPr>
            <a:spLocks noGrp="1"/>
          </p:cNvSpPr>
          <p:nvPr>
            <p:ph type="body" sz="quarter" idx="26"/>
          </p:nvPr>
        </p:nvSpPr>
        <p:spPr>
          <a:xfrm>
            <a:off x="33422043" y="6378481"/>
            <a:ext cx="10047018" cy="9350230"/>
          </a:xfrm>
        </p:spPr>
        <p:txBody>
          <a:bodyPr/>
          <a:lstStyle/>
          <a:p>
            <a:r>
              <a:rPr lang="en-IE" sz="2600" dirty="0"/>
              <a:t>The data suggest these Irish teacher educators value research as essential for the teaching profession. It should be noted the question asked them about the value of research about the teaching profession not the teacher educator profession. Most of these Irish teacher educators believed they should be doing research in their current role in higher education.  While these teacher educators perceive themselves capable of both doing and presenting their research with and to others, they seem much less engaged with or familiar with research on the preparation of future teachers (as in specifically teacher education research).  This could well explain what on first analysis might seem like a contradictory finding.  The respondents noted they read research and are informed by it yet are less likely to use research to solve problems in their teacher education practice.  If the research they are reading or doing is not teacher education research, then such research might not be able to inform their work as teacher educators.  This interpretation would be supported by </a:t>
            </a:r>
            <a:r>
              <a:rPr lang="en-IE" sz="2600" dirty="0" err="1"/>
              <a:t>Lunenberg</a:t>
            </a:r>
            <a:r>
              <a:rPr lang="en-IE" sz="2600" dirty="0"/>
              <a:t>  et al.’s (2014) extensive review of the research on teacher educators where they noted that often teacher educators are “insufficiently informed about the [teacher education] literature and…not focused on strengthening their theoretical knowledge base” (p. 74). </a:t>
            </a:r>
            <a:endParaRPr lang="en-US" sz="2600" dirty="0"/>
          </a:p>
          <a:p>
            <a:endParaRPr lang="en-US" dirty="0"/>
          </a:p>
          <a:p>
            <a:endParaRPr lang="en-US" dirty="0"/>
          </a:p>
        </p:txBody>
      </p:sp>
      <p:sp>
        <p:nvSpPr>
          <p:cNvPr id="11" name="Text Placeholder 10"/>
          <p:cNvSpPr>
            <a:spLocks noGrp="1"/>
          </p:cNvSpPr>
          <p:nvPr>
            <p:ph type="body" sz="quarter" idx="27"/>
          </p:nvPr>
        </p:nvSpPr>
        <p:spPr>
          <a:xfrm>
            <a:off x="33384508" y="21426256"/>
            <a:ext cx="10047018" cy="754045"/>
          </a:xfrm>
        </p:spPr>
        <p:txBody>
          <a:bodyPr/>
          <a:lstStyle/>
          <a:p>
            <a:r>
              <a:rPr lang="en-US" dirty="0"/>
              <a:t>REFERENCES</a:t>
            </a:r>
          </a:p>
        </p:txBody>
      </p:sp>
      <p:sp>
        <p:nvSpPr>
          <p:cNvPr id="12" name="Text Placeholder 11"/>
          <p:cNvSpPr>
            <a:spLocks noGrp="1"/>
          </p:cNvSpPr>
          <p:nvPr>
            <p:ph type="body" sz="quarter" idx="28"/>
          </p:nvPr>
        </p:nvSpPr>
        <p:spPr>
          <a:xfrm>
            <a:off x="33455827" y="22123059"/>
            <a:ext cx="10052050" cy="8734677"/>
          </a:xfrm>
        </p:spPr>
        <p:txBody>
          <a:bodyPr/>
          <a:lstStyle/>
          <a:p>
            <a:r>
              <a:rPr lang="en-US" sz="2000" dirty="0"/>
              <a:t>Cochran-Smith, M. (2005). Teacher educators as researchers: multiple perspectives</a:t>
            </a:r>
            <a:r>
              <a:rPr lang="en-US" sz="2000" i="1" dirty="0"/>
              <a:t>. Teaching and Teacher Education, 21</a:t>
            </a:r>
            <a:r>
              <a:rPr lang="en-US" sz="2000" dirty="0"/>
              <a:t>, 219–225</a:t>
            </a:r>
          </a:p>
          <a:p>
            <a:r>
              <a:rPr lang="en-US" sz="2000" dirty="0"/>
              <a:t>Christie, D. &amp; </a:t>
            </a:r>
            <a:r>
              <a:rPr lang="en-US" sz="2000" dirty="0" err="1"/>
              <a:t>Menter</a:t>
            </a:r>
            <a:r>
              <a:rPr lang="en-US" sz="2000" dirty="0"/>
              <a:t>, I. (2009). Research capacity building in teacher education: Scottish collaborative approaches. </a:t>
            </a:r>
            <a:r>
              <a:rPr lang="en-US" sz="2000" i="1" dirty="0"/>
              <a:t>Journal of Education for Teaching</a:t>
            </a:r>
            <a:r>
              <a:rPr lang="en-US" sz="2000" dirty="0"/>
              <a:t>, </a:t>
            </a:r>
            <a:r>
              <a:rPr lang="en-US" sz="2000" i="1" dirty="0"/>
              <a:t>35</a:t>
            </a:r>
            <a:r>
              <a:rPr lang="en-US" sz="2000" dirty="0"/>
              <a:t>(4), 337-354.</a:t>
            </a:r>
          </a:p>
          <a:p>
            <a:r>
              <a:rPr lang="en-IE" sz="2000" dirty="0"/>
              <a:t>Czerniawski, G., </a:t>
            </a:r>
            <a:r>
              <a:rPr lang="en-IE" sz="2000" dirty="0" err="1"/>
              <a:t>Guberman</a:t>
            </a:r>
            <a:r>
              <a:rPr lang="en-IE" sz="2000" dirty="0"/>
              <a:t>, A. &amp; </a:t>
            </a:r>
            <a:r>
              <a:rPr lang="en-IE" sz="2000" dirty="0" err="1"/>
              <a:t>MacPhail</a:t>
            </a:r>
            <a:r>
              <a:rPr lang="en-IE" sz="2000" dirty="0"/>
              <a:t>, A. (2017). The professional developmental needs of higher education-based teacher educators: an international comparative needs analysis. </a:t>
            </a:r>
            <a:r>
              <a:rPr lang="en-IE" sz="2000" i="1" dirty="0"/>
              <a:t>European Journal of Teacher Education, </a:t>
            </a:r>
            <a:r>
              <a:rPr lang="en-IE" sz="2000" dirty="0"/>
              <a:t>40(1), 127-140.</a:t>
            </a:r>
          </a:p>
          <a:p>
            <a:r>
              <a:rPr lang="en-US" sz="2000" dirty="0"/>
              <a:t>Gleeson, J., Sugrue, C., &amp; O'Flaherty, J. (2017). Research capacity and initial teacher education reform: Irish experiences, international perspectives. </a:t>
            </a:r>
            <a:r>
              <a:rPr lang="en-US" sz="2000" i="1" dirty="0"/>
              <a:t>Teaching and Teacher Education</a:t>
            </a:r>
            <a:r>
              <a:rPr lang="en-US" sz="2000" dirty="0"/>
              <a:t>, </a:t>
            </a:r>
            <a:r>
              <a:rPr lang="en-US" sz="2000" i="1" dirty="0"/>
              <a:t>62</a:t>
            </a:r>
            <a:r>
              <a:rPr lang="en-US" sz="2000" dirty="0"/>
              <a:t>, 19-29.</a:t>
            </a:r>
          </a:p>
          <a:p>
            <a:pPr lvl="0"/>
            <a:r>
              <a:rPr lang="en-GB" sz="2000" dirty="0" err="1"/>
              <a:t>Lunenberg</a:t>
            </a:r>
            <a:r>
              <a:rPr lang="en-GB" sz="2000" dirty="0"/>
              <a:t>, M. </a:t>
            </a:r>
            <a:r>
              <a:rPr lang="en-GB" sz="2000" dirty="0" err="1"/>
              <a:t>Dengerink</a:t>
            </a:r>
            <a:r>
              <a:rPr lang="en-GB" sz="2000" dirty="0"/>
              <a:t>, J. &amp; Korthagen, F. (2014). </a:t>
            </a:r>
            <a:r>
              <a:rPr lang="en-GB" sz="2000" i="1" dirty="0"/>
              <a:t>The Professional Teacher Educator: Roles, </a:t>
            </a:r>
            <a:r>
              <a:rPr lang="en-GB" sz="2000" i="1" dirty="0" err="1"/>
              <a:t>Behaviors</a:t>
            </a:r>
            <a:r>
              <a:rPr lang="en-GB" sz="2000" i="1" dirty="0"/>
              <a:t>, and Professional Development of Teacher Educators</a:t>
            </a:r>
            <a:r>
              <a:rPr lang="en-GB" sz="2000" dirty="0"/>
              <a:t>. Rotterdam: Sense Publishers.  </a:t>
            </a:r>
            <a:endParaRPr lang="en-US" sz="2000" dirty="0"/>
          </a:p>
          <a:p>
            <a:r>
              <a:rPr lang="en-IE" sz="2000" dirty="0"/>
              <a:t>Mason, J. (1996) </a:t>
            </a:r>
            <a:r>
              <a:rPr lang="en-IE" sz="2000" i="1" dirty="0"/>
              <a:t>Qualitative Researching</a:t>
            </a:r>
            <a:r>
              <a:rPr lang="en-IE" sz="2000" dirty="0"/>
              <a:t>. London: Sage.</a:t>
            </a:r>
            <a:endParaRPr lang="en-US" sz="2000" dirty="0"/>
          </a:p>
          <a:p>
            <a:pPr lvl="0"/>
            <a:r>
              <a:rPr lang="en-GB" sz="2000" dirty="0" err="1"/>
              <a:t>Sahlberg</a:t>
            </a:r>
            <a:r>
              <a:rPr lang="en-GB" sz="2000" dirty="0"/>
              <a:t>, P., Furlong, J., &amp; Munn, P. (2012). </a:t>
            </a:r>
            <a:r>
              <a:rPr lang="en-GB" sz="2000" i="1" dirty="0"/>
              <a:t>Report of the international review panel on the structure of initial teacher education provision in Ireland: Review conducted on behalf of the department of education and skills. </a:t>
            </a:r>
            <a:r>
              <a:rPr lang="en-GB" sz="2000" dirty="0"/>
              <a:t>Dublin: Higher Education Authority of Ireland.</a:t>
            </a:r>
          </a:p>
          <a:p>
            <a:r>
              <a:rPr lang="en-GB" sz="2000" dirty="0"/>
              <a:t>Stern, A. (2016). </a:t>
            </a:r>
            <a:r>
              <a:rPr lang="en-GB" sz="2000" i="1" dirty="0"/>
              <a:t>Building on Success and Learning from Experience - An Independent Review of the Research Excellence Framework. </a:t>
            </a:r>
            <a:r>
              <a:rPr lang="en-GB" sz="2000" dirty="0"/>
              <a:t>Crown copyright: ref: IND/16/9. </a:t>
            </a:r>
          </a:p>
          <a:p>
            <a:r>
              <a:rPr lang="en-US" sz="2000" dirty="0"/>
              <a:t>Tack, H., &amp; </a:t>
            </a:r>
            <a:r>
              <a:rPr lang="en-US" sz="2000" dirty="0" err="1"/>
              <a:t>Vanderlinde</a:t>
            </a:r>
            <a:r>
              <a:rPr lang="en-US" sz="2000" dirty="0"/>
              <a:t>, R. (2014). Teacher educators’ professional development: towards a typology of teacher educators’ </a:t>
            </a:r>
            <a:r>
              <a:rPr lang="en-US" sz="2000" dirty="0" err="1"/>
              <a:t>researcherly</a:t>
            </a:r>
            <a:r>
              <a:rPr lang="en-US" sz="2000" dirty="0"/>
              <a:t> disposition. </a:t>
            </a:r>
            <a:r>
              <a:rPr lang="en-US" sz="2000" i="1" dirty="0"/>
              <a:t>British Journal of Educational Studies, </a:t>
            </a:r>
            <a:r>
              <a:rPr lang="en-US" sz="2000" dirty="0"/>
              <a:t>62(3), 297–315.</a:t>
            </a:r>
          </a:p>
          <a:p>
            <a:pPr lvl="0"/>
            <a:endParaRPr lang="en-US" sz="2000" dirty="0"/>
          </a:p>
          <a:p>
            <a:endParaRPr lang="en-US" dirty="0"/>
          </a:p>
        </p:txBody>
      </p:sp>
      <p:sp>
        <p:nvSpPr>
          <p:cNvPr id="13" name="Text Placeholder 12"/>
          <p:cNvSpPr>
            <a:spLocks noGrp="1"/>
          </p:cNvSpPr>
          <p:nvPr>
            <p:ph type="body" sz="quarter" idx="29"/>
          </p:nvPr>
        </p:nvSpPr>
        <p:spPr>
          <a:xfrm>
            <a:off x="33384508" y="14866126"/>
            <a:ext cx="10047018" cy="754045"/>
          </a:xfrm>
        </p:spPr>
        <p:txBody>
          <a:bodyPr/>
          <a:lstStyle/>
          <a:p>
            <a:r>
              <a:rPr lang="en-US" dirty="0"/>
              <a:t>CONSIDERATIONS</a:t>
            </a:r>
          </a:p>
        </p:txBody>
      </p:sp>
      <p:sp>
        <p:nvSpPr>
          <p:cNvPr id="14" name="Text Placeholder 13"/>
          <p:cNvSpPr>
            <a:spLocks noGrp="1"/>
          </p:cNvSpPr>
          <p:nvPr>
            <p:ph type="body" sz="quarter" idx="30"/>
          </p:nvPr>
        </p:nvSpPr>
        <p:spPr>
          <a:xfrm>
            <a:off x="33525438" y="15535564"/>
            <a:ext cx="10052050" cy="4663223"/>
          </a:xfrm>
        </p:spPr>
        <p:txBody>
          <a:bodyPr/>
          <a:lstStyle/>
          <a:p>
            <a:r>
              <a:rPr lang="en-IE" altLang="en-US" sz="2600" dirty="0"/>
              <a:t>Teacher educators in this study;</a:t>
            </a:r>
          </a:p>
          <a:p>
            <a:pPr>
              <a:buFont typeface="Wingdings" panose="05000000000000000000" pitchFamily="2" charset="2"/>
              <a:buChar char="§"/>
            </a:pPr>
            <a:r>
              <a:rPr lang="en-IE" altLang="en-US" sz="2600" dirty="0"/>
              <a:t>… are a highly selective sample.</a:t>
            </a:r>
          </a:p>
          <a:p>
            <a:pPr>
              <a:buFont typeface="Wingdings" panose="05000000000000000000" pitchFamily="2" charset="2"/>
              <a:buChar char="§"/>
            </a:pPr>
            <a:r>
              <a:rPr lang="en-IE" altLang="en-US" sz="2600" dirty="0"/>
              <a:t>… believe they should be doing research in their current role in higher education. </a:t>
            </a:r>
          </a:p>
          <a:p>
            <a:pPr>
              <a:buFont typeface="Wingdings" panose="05000000000000000000" pitchFamily="2" charset="2"/>
              <a:buChar char="§"/>
            </a:pPr>
            <a:r>
              <a:rPr lang="en-IE" altLang="en-US" sz="2600" dirty="0"/>
              <a:t>… are capable of both doing and presenting their research with and to others.</a:t>
            </a:r>
          </a:p>
          <a:p>
            <a:endParaRPr lang="en-IE" altLang="en-US" sz="2600" dirty="0"/>
          </a:p>
          <a:p>
            <a:r>
              <a:rPr lang="en-IE" altLang="en-US" sz="2600" dirty="0"/>
              <a:t>To note:</a:t>
            </a:r>
          </a:p>
          <a:p>
            <a:pPr>
              <a:buFont typeface="Wingdings" panose="05000000000000000000" pitchFamily="2" charset="2"/>
              <a:buChar char="§"/>
            </a:pPr>
            <a:r>
              <a:rPr lang="en-IE" altLang="en-US" sz="2600" dirty="0"/>
              <a:t>… value research as essential for the teaching profession (and not necessarily the teacher education profession).</a:t>
            </a:r>
          </a:p>
          <a:p>
            <a:pPr>
              <a:buFont typeface="Wingdings" panose="05000000000000000000" pitchFamily="2" charset="2"/>
              <a:buChar char="§"/>
            </a:pPr>
            <a:r>
              <a:rPr lang="en-IE" altLang="en-US" sz="2600" dirty="0"/>
              <a:t>… are less engaged with or familiar with research on the preparation of future teachers (as in specifically teacher education research). </a:t>
            </a:r>
          </a:p>
          <a:p>
            <a:endParaRPr lang="en-US" dirty="0"/>
          </a:p>
        </p:txBody>
      </p:sp>
      <p:sp>
        <p:nvSpPr>
          <p:cNvPr id="15" name="Text Placeholder 14"/>
          <p:cNvSpPr>
            <a:spLocks noGrp="1"/>
          </p:cNvSpPr>
          <p:nvPr>
            <p:ph type="body" sz="quarter" idx="96"/>
          </p:nvPr>
        </p:nvSpPr>
        <p:spPr>
          <a:xfrm>
            <a:off x="516559" y="24484352"/>
            <a:ext cx="10056813" cy="9325608"/>
          </a:xfrm>
        </p:spPr>
        <p:txBody>
          <a:bodyPr/>
          <a:lstStyle/>
          <a:p>
            <a:endParaRPr lang="en-US" dirty="0"/>
          </a:p>
          <a:p>
            <a:r>
              <a:rPr lang="en-GB" sz="2600" dirty="0"/>
              <a:t>The objective of this poster is to report the extent to which Irish higher-education based teacher educators use research, actively conduct research and value their role as a teacher educator-researcher.</a:t>
            </a:r>
          </a:p>
          <a:p>
            <a:endParaRPr lang="en-GB" sz="2600" dirty="0"/>
          </a:p>
          <a:p>
            <a:pPr algn="ctr"/>
            <a:r>
              <a:rPr lang="en-US" sz="3700" b="1" u="sng" dirty="0">
                <a:latin typeface="+mn-lt"/>
              </a:rPr>
              <a:t>METHODS </a:t>
            </a:r>
            <a:endParaRPr lang="en-GB" b="1" u="sng" dirty="0"/>
          </a:p>
          <a:p>
            <a:endParaRPr lang="en-GB" sz="2600" dirty="0"/>
          </a:p>
          <a:p>
            <a:r>
              <a:rPr lang="en-GB" sz="2600" b="1" dirty="0"/>
              <a:t>Questionnaire:</a:t>
            </a:r>
          </a:p>
          <a:p>
            <a:r>
              <a:rPr lang="en-GB" sz="2600" dirty="0"/>
              <a:t>A questionnaire was constructed and distributed through all teacher education institutions and teacher education networks in Ireland. Specific to the data reported here, participants rated on a Likert response scale, ranging from 1 (= not at all) to 6 (= very much), the extent to which they (</a:t>
            </a:r>
            <a:r>
              <a:rPr lang="en-GB" sz="2600" dirty="0" err="1"/>
              <a:t>i</a:t>
            </a:r>
            <a:r>
              <a:rPr lang="en-GB" sz="2600" dirty="0"/>
              <a:t>) use research, (ii) actively conduct research, and (iii) value their role as a teacher educator-researcher. Through completion of surveys using Survey Monkey all data was automatically accumulated in a central data base.</a:t>
            </a:r>
          </a:p>
          <a:p>
            <a:endParaRPr lang="en-GB" sz="2600" dirty="0"/>
          </a:p>
          <a:p>
            <a:endParaRPr lang="en-GB" dirty="0"/>
          </a:p>
          <a:p>
            <a:endParaRPr lang="en-US" dirty="0"/>
          </a:p>
          <a:p>
            <a:endParaRPr lang="en-US" dirty="0"/>
          </a:p>
        </p:txBody>
      </p:sp>
      <p:sp>
        <p:nvSpPr>
          <p:cNvPr id="16" name="Text Placeholder 15"/>
          <p:cNvSpPr>
            <a:spLocks noGrp="1"/>
          </p:cNvSpPr>
          <p:nvPr>
            <p:ph type="body" sz="quarter" idx="150"/>
          </p:nvPr>
        </p:nvSpPr>
        <p:spPr/>
        <p:txBody>
          <a:bodyPr>
            <a:normAutofit lnSpcReduction="10000"/>
          </a:bodyPr>
          <a:lstStyle/>
          <a:p>
            <a:r>
              <a:rPr lang="en-US" sz="8000" dirty="0"/>
              <a:t>Ann </a:t>
            </a:r>
            <a:r>
              <a:rPr lang="en-US" sz="8000" dirty="0" err="1"/>
              <a:t>MacPhail</a:t>
            </a:r>
            <a:r>
              <a:rPr lang="en-US" sz="8000" dirty="0"/>
              <a:t>, University of Limerick, Ireland</a:t>
            </a:r>
          </a:p>
        </p:txBody>
      </p:sp>
      <p:sp>
        <p:nvSpPr>
          <p:cNvPr id="18" name="Text Placeholder 17"/>
          <p:cNvSpPr>
            <a:spLocks noGrp="1"/>
          </p:cNvSpPr>
          <p:nvPr>
            <p:ph type="body" sz="quarter" idx="153"/>
          </p:nvPr>
        </p:nvSpPr>
        <p:spPr>
          <a:xfrm>
            <a:off x="5932593" y="465813"/>
            <a:ext cx="31557807" cy="2649644"/>
          </a:xfrm>
        </p:spPr>
        <p:txBody>
          <a:bodyPr>
            <a:normAutofit fontScale="85000" lnSpcReduction="20000"/>
          </a:bodyPr>
          <a:lstStyle/>
          <a:p>
            <a:r>
              <a:rPr lang="en-US" b="0" dirty="0"/>
              <a:t>The use, conduct and role of research: Higher-education based teacher educator-researchers in Ireland</a:t>
            </a:r>
            <a:endParaRPr lang="en-US" dirty="0"/>
          </a:p>
        </p:txBody>
      </p:sp>
      <p:pic>
        <p:nvPicPr>
          <p:cNvPr id="20" name="Picture 19">
            <a:extLst>
              <a:ext uri="{FF2B5EF4-FFF2-40B4-BE49-F238E27FC236}">
                <a16:creationId xmlns:a16="http://schemas.microsoft.com/office/drawing/2014/main" id="{5842715D-EA6A-40F4-8A69-D1C543B26D0F}"/>
              </a:ext>
            </a:extLst>
          </p:cNvPr>
          <p:cNvPicPr>
            <a:picLocks noChangeAspect="1"/>
          </p:cNvPicPr>
          <p:nvPr/>
        </p:nvPicPr>
        <p:blipFill>
          <a:blip r:embed="rId2"/>
          <a:stretch>
            <a:fillRect/>
          </a:stretch>
        </p:blipFill>
        <p:spPr>
          <a:xfrm>
            <a:off x="38857814" y="616159"/>
            <a:ext cx="4719674" cy="3080898"/>
          </a:xfrm>
          <a:prstGeom prst="rect">
            <a:avLst/>
          </a:prstGeom>
        </p:spPr>
      </p:pic>
      <p:pic>
        <p:nvPicPr>
          <p:cNvPr id="19" name="Picture 18">
            <a:extLst>
              <a:ext uri="{FF2B5EF4-FFF2-40B4-BE49-F238E27FC236}">
                <a16:creationId xmlns:a16="http://schemas.microsoft.com/office/drawing/2014/main" id="{929D023A-829C-408E-B341-36B73F2C8817}"/>
              </a:ext>
            </a:extLst>
          </p:cNvPr>
          <p:cNvPicPr>
            <a:picLocks noChangeAspect="1"/>
          </p:cNvPicPr>
          <p:nvPr/>
        </p:nvPicPr>
        <p:blipFill>
          <a:blip r:embed="rId3"/>
          <a:stretch>
            <a:fillRect/>
          </a:stretch>
        </p:blipFill>
        <p:spPr>
          <a:xfrm>
            <a:off x="3020060" y="19634970"/>
            <a:ext cx="4035902" cy="4660123"/>
          </a:xfrm>
          <a:prstGeom prst="rect">
            <a:avLst/>
          </a:prstGeom>
        </p:spPr>
      </p:pic>
      <p:pic>
        <p:nvPicPr>
          <p:cNvPr id="22" name="Picture 2">
            <a:extLst>
              <a:ext uri="{FF2B5EF4-FFF2-40B4-BE49-F238E27FC236}">
                <a16:creationId xmlns:a16="http://schemas.microsoft.com/office/drawing/2014/main" id="{188D9D33-D836-4810-B49F-420899A7D4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673" y="1470753"/>
            <a:ext cx="6769569" cy="222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16">
            <a:extLst>
              <a:ext uri="{FF2B5EF4-FFF2-40B4-BE49-F238E27FC236}">
                <a16:creationId xmlns:a16="http://schemas.microsoft.com/office/drawing/2014/main" id="{40D45AED-EEE7-4C2C-BED8-33124C24ABA5}"/>
              </a:ext>
            </a:extLst>
          </p:cNvPr>
          <p:cNvPicPr>
            <a:picLocks noChangeAspect="1"/>
          </p:cNvPicPr>
          <p:nvPr/>
        </p:nvPicPr>
        <p:blipFill>
          <a:blip r:embed="rId5"/>
          <a:stretch>
            <a:fillRect/>
          </a:stretch>
        </p:blipFill>
        <p:spPr>
          <a:xfrm>
            <a:off x="15906988" y="13862079"/>
            <a:ext cx="12077223" cy="5194242"/>
          </a:xfrm>
          <a:prstGeom prst="rect">
            <a:avLst/>
          </a:prstGeom>
        </p:spPr>
      </p:pic>
      <p:pic>
        <p:nvPicPr>
          <p:cNvPr id="24" name="Content Placeholder 4">
            <a:extLst>
              <a:ext uri="{FF2B5EF4-FFF2-40B4-BE49-F238E27FC236}">
                <a16:creationId xmlns:a16="http://schemas.microsoft.com/office/drawing/2014/main" id="{7B3F1DEF-DB65-4AA2-A920-FA3F0E40298D}"/>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a:xfrm>
            <a:off x="35002932" y="30329932"/>
            <a:ext cx="2008414" cy="1747320"/>
          </a:xfrm>
          <a:prstGeom prst="rect">
            <a:avLst/>
          </a:prstGeom>
        </p:spPr>
      </p:pic>
      <p:sp>
        <p:nvSpPr>
          <p:cNvPr id="25" name="Content Placeholder 3">
            <a:extLst>
              <a:ext uri="{FF2B5EF4-FFF2-40B4-BE49-F238E27FC236}">
                <a16:creationId xmlns:a16="http://schemas.microsoft.com/office/drawing/2014/main" id="{CFBF07EE-9C13-4BF0-8228-972A0B24DFF0}"/>
              </a:ext>
            </a:extLst>
          </p:cNvPr>
          <p:cNvSpPr txBox="1">
            <a:spLocks/>
          </p:cNvSpPr>
          <p:nvPr/>
        </p:nvSpPr>
        <p:spPr bwMode="auto">
          <a:xfrm>
            <a:off x="37416591" y="29570671"/>
            <a:ext cx="6041282" cy="451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lvl1pPr marL="334963" indent="-334963" algn="l" defTabSz="449263" rtl="0" eaLnBrk="0" fontAlgn="base" hangingPunct="0">
              <a:spcBef>
                <a:spcPts val="800"/>
              </a:spcBef>
              <a:spcAft>
                <a:spcPct val="0"/>
              </a:spcAft>
              <a:buClr>
                <a:srgbClr val="000000"/>
              </a:buClr>
              <a:buSzPct val="100000"/>
              <a:buFont typeface="Arial" panose="020B0604020202020204" pitchFamily="34" charset="0"/>
              <a:buChar char="•"/>
              <a:defRPr sz="2800">
                <a:solidFill>
                  <a:srgbClr val="000000"/>
                </a:solidFill>
                <a:latin typeface="+mn-lt"/>
                <a:ea typeface="+mn-ea"/>
                <a:cs typeface="+mn-cs"/>
              </a:defRPr>
            </a:lvl1pPr>
            <a:lvl2pPr marL="735013" indent="-277813" algn="l" defTabSz="449263" rtl="0" eaLnBrk="0" fontAlgn="base" hangingPunct="0">
              <a:spcBef>
                <a:spcPts val="700"/>
              </a:spcBef>
              <a:spcAft>
                <a:spcPct val="0"/>
              </a:spcAft>
              <a:buClr>
                <a:srgbClr val="000000"/>
              </a:buClr>
              <a:buSzPct val="100000"/>
              <a:buFont typeface="Arial" panose="020B0604020202020204" pitchFamily="34" charset="0"/>
              <a:buChar char="–"/>
              <a:defRPr sz="2400">
                <a:solidFill>
                  <a:srgbClr val="000000"/>
                </a:solidFill>
                <a:latin typeface="+mn-lt"/>
                <a:ea typeface="MS PGothic"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Arial" panose="020B0604020202020204" pitchFamily="34" charset="0"/>
              <a:buChar char="•"/>
              <a:defRPr sz="2000">
                <a:solidFill>
                  <a:srgbClr val="000000"/>
                </a:solidFill>
                <a:latin typeface="+mn-lt"/>
                <a:ea typeface="MS PGothic"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Arial" panose="020B0604020202020204" pitchFamily="34" charset="0"/>
              <a:buChar char="–"/>
              <a:defRPr sz="1800">
                <a:solidFill>
                  <a:srgbClr val="000000"/>
                </a:solidFill>
                <a:latin typeface="+mn-lt"/>
                <a:ea typeface="MS PGothic"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Arial" panose="020B0604020202020204" pitchFamily="34" charset="0"/>
              <a:buChar char="»"/>
              <a:defRPr sz="1800">
                <a:solidFill>
                  <a:srgbClr val="000000"/>
                </a:solidFill>
                <a:latin typeface="+mn-lt"/>
                <a:ea typeface="MS PGothic" pitchFamily="34" charset="-128"/>
                <a:cs typeface="+mn-cs"/>
              </a:defRPr>
            </a:lvl5pPr>
            <a:lvl6pPr marL="2514600" indent="-228600" algn="l" defTabSz="449263" rtl="0" fontAlgn="base">
              <a:spcBef>
                <a:spcPts val="500"/>
              </a:spcBef>
              <a:spcAft>
                <a:spcPct val="0"/>
              </a:spcAft>
              <a:buClr>
                <a:srgbClr val="000000"/>
              </a:buClr>
              <a:buSzPct val="100000"/>
              <a:buFont typeface="Arial" pitchFamily="60" charset="0"/>
              <a:buChar char="»"/>
              <a:defRPr sz="1800">
                <a:solidFill>
                  <a:srgbClr val="000000"/>
                </a:solidFill>
                <a:latin typeface="+mn-lt"/>
                <a:ea typeface="+mn-ea"/>
                <a:cs typeface="+mn-cs"/>
              </a:defRPr>
            </a:lvl6pPr>
            <a:lvl7pPr marL="2971800" indent="-228600" algn="l" defTabSz="449263" rtl="0" fontAlgn="base">
              <a:spcBef>
                <a:spcPts val="500"/>
              </a:spcBef>
              <a:spcAft>
                <a:spcPct val="0"/>
              </a:spcAft>
              <a:buClr>
                <a:srgbClr val="000000"/>
              </a:buClr>
              <a:buSzPct val="100000"/>
              <a:buFont typeface="Arial" pitchFamily="60" charset="0"/>
              <a:buChar char="»"/>
              <a:defRPr sz="1800">
                <a:solidFill>
                  <a:srgbClr val="000000"/>
                </a:solidFill>
                <a:latin typeface="+mn-lt"/>
                <a:ea typeface="+mn-ea"/>
                <a:cs typeface="+mn-cs"/>
              </a:defRPr>
            </a:lvl7pPr>
            <a:lvl8pPr marL="3429000" indent="-228600" algn="l" defTabSz="449263" rtl="0" fontAlgn="base">
              <a:spcBef>
                <a:spcPts val="500"/>
              </a:spcBef>
              <a:spcAft>
                <a:spcPct val="0"/>
              </a:spcAft>
              <a:buClr>
                <a:srgbClr val="000000"/>
              </a:buClr>
              <a:buSzPct val="100000"/>
              <a:buFont typeface="Arial" pitchFamily="60" charset="0"/>
              <a:buChar char="»"/>
              <a:defRPr sz="1800">
                <a:solidFill>
                  <a:srgbClr val="000000"/>
                </a:solidFill>
                <a:latin typeface="+mn-lt"/>
                <a:ea typeface="+mn-ea"/>
                <a:cs typeface="+mn-cs"/>
              </a:defRPr>
            </a:lvl8pPr>
            <a:lvl9pPr marL="3886200" indent="-228600" algn="l" defTabSz="449263" rtl="0" fontAlgn="base">
              <a:spcBef>
                <a:spcPts val="500"/>
              </a:spcBef>
              <a:spcAft>
                <a:spcPct val="0"/>
              </a:spcAft>
              <a:buClr>
                <a:srgbClr val="000000"/>
              </a:buClr>
              <a:buSzPct val="100000"/>
              <a:buFont typeface="Arial" pitchFamily="60" charset="0"/>
              <a:buChar char="»"/>
              <a:defRPr sz="1800">
                <a:solidFill>
                  <a:srgbClr val="000000"/>
                </a:solidFill>
                <a:latin typeface="+mn-lt"/>
                <a:ea typeface="+mn-ea"/>
                <a:cs typeface="+mn-cs"/>
              </a:defRPr>
            </a:lvl9pPr>
          </a:lstStyle>
          <a:p>
            <a:pPr marL="0" marR="0" lvl="0" indent="0" algn="l" defTabSz="449263" rtl="0" eaLnBrk="0" fontAlgn="base" latinLnBrk="0" hangingPunct="0">
              <a:lnSpc>
                <a:spcPct val="100000"/>
              </a:lnSpc>
              <a:spcBef>
                <a:spcPts val="800"/>
              </a:spcBef>
              <a:spcAft>
                <a:spcPct val="0"/>
              </a:spcAft>
              <a:buClr>
                <a:srgbClr val="000000"/>
              </a:buClr>
              <a:buSzPct val="100000"/>
              <a:buFont typeface="Arial" panose="020B0604020202020204" pitchFamily="34" charset="0"/>
              <a:buNone/>
              <a:tabLst/>
              <a:defRPr/>
            </a:pPr>
            <a:endParaRPr kumimoji="0" lang="en-US" altLang="en-US" sz="2800" b="0" i="0" u="none" strike="noStrike" kern="0" cap="none" spc="0" normalizeH="0" baseline="0" noProof="0" dirty="0">
              <a:ln>
                <a:noFill/>
              </a:ln>
              <a:solidFill>
                <a:srgbClr val="000000"/>
              </a:solidFill>
              <a:effectLst/>
              <a:uLnTx/>
              <a:uFillTx/>
              <a:latin typeface="Calibri"/>
              <a:ea typeface="MS Gothic"/>
            </a:endParaRPr>
          </a:p>
          <a:p>
            <a:pPr marL="0" marR="0" lvl="0" indent="0" algn="l" defTabSz="449263" rtl="0" eaLnBrk="0" fontAlgn="base" latinLnBrk="0" hangingPunct="0">
              <a:lnSpc>
                <a:spcPct val="100000"/>
              </a:lnSpc>
              <a:spcBef>
                <a:spcPts val="800"/>
              </a:spcBef>
              <a:spcAft>
                <a:spcPct val="0"/>
              </a:spcAft>
              <a:buClr>
                <a:srgbClr val="000000"/>
              </a:buClr>
              <a:buSzPct val="100000"/>
              <a:buFont typeface="Arial" panose="020B0604020202020204" pitchFamily="34" charset="0"/>
              <a:buNone/>
              <a:tabLst/>
              <a:defRPr/>
            </a:pPr>
            <a:endParaRPr kumimoji="0" lang="en-US" altLang="en-US" sz="2800" b="0" i="0" u="none" strike="noStrike" kern="0" cap="none" spc="0" normalizeH="0" baseline="0" noProof="0" dirty="0">
              <a:ln>
                <a:noFill/>
              </a:ln>
              <a:solidFill>
                <a:srgbClr val="000000"/>
              </a:solidFill>
              <a:effectLst/>
              <a:uLnTx/>
              <a:uFillTx/>
              <a:latin typeface="Calibri"/>
              <a:ea typeface="MS Gothic"/>
            </a:endParaRPr>
          </a:p>
          <a:p>
            <a:pPr marL="0" marR="0" lvl="0" indent="0" algn="l" defTabSz="449263" rtl="0" eaLnBrk="0" fontAlgn="base" latinLnBrk="0" hangingPunct="0">
              <a:lnSpc>
                <a:spcPct val="100000"/>
              </a:lnSpc>
              <a:spcBef>
                <a:spcPts val="800"/>
              </a:spcBef>
              <a:spcAft>
                <a:spcPct val="0"/>
              </a:spcAft>
              <a:buClr>
                <a:srgbClr val="000000"/>
              </a:buClr>
              <a:buSzPct val="100000"/>
              <a:buFont typeface="Arial" panose="020B0604020202020204" pitchFamily="34" charset="0"/>
              <a:buNone/>
              <a:tabLst/>
              <a:defRPr/>
            </a:pPr>
            <a:r>
              <a:rPr kumimoji="0" lang="en-US" alt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cs typeface="Times New Roman" panose="02020603050405020304" pitchFamily="18" charset="0"/>
              </a:rPr>
              <a:t>These Irish teacher educators appear to be a highly selective sample, given that 83% of them have PhDs</a:t>
            </a:r>
          </a:p>
        </p:txBody>
      </p:sp>
      <p:pic>
        <p:nvPicPr>
          <p:cNvPr id="28" name="Picture 2">
            <a:extLst>
              <a:ext uri="{FF2B5EF4-FFF2-40B4-BE49-F238E27FC236}">
                <a16:creationId xmlns:a16="http://schemas.microsoft.com/office/drawing/2014/main" id="{CEDF8AD8-7240-4E5B-B862-EDD132F69696}"/>
              </a:ext>
            </a:extLst>
          </p:cNvPr>
          <p:cNvPicPr>
            <a:picLocks noChangeAspect="1" noChangeArrowheads="1"/>
          </p:cNvPicPr>
          <p:nvPr/>
        </p:nvPicPr>
        <p:blipFill>
          <a:blip r:embed="rId7" cstate="print"/>
          <a:srcRect l="25537" t="24376" r="9602" b="13905"/>
          <a:stretch>
            <a:fillRect/>
          </a:stretch>
        </p:blipFill>
        <p:spPr bwMode="auto">
          <a:xfrm>
            <a:off x="11492265" y="15945471"/>
            <a:ext cx="9989236" cy="6221700"/>
          </a:xfrm>
          <a:prstGeom prst="rect">
            <a:avLst/>
          </a:prstGeom>
          <a:noFill/>
          <a:ln w="9525">
            <a:noFill/>
            <a:miter lim="800000"/>
            <a:headEnd/>
            <a:tailEnd/>
          </a:ln>
        </p:spPr>
      </p:pic>
    </p:spTree>
    <p:extLst>
      <p:ext uri="{BB962C8B-B14F-4D97-AF65-F5344CB8AC3E}">
        <p14:creationId xmlns:p14="http://schemas.microsoft.com/office/powerpoint/2010/main" val="224315920"/>
      </p:ext>
    </p:extLst>
  </p:cSld>
  <p:clrMapOvr>
    <a:masterClrMapping/>
  </p:clrMapOvr>
</p:sld>
</file>

<file path=ppt/theme/theme1.xml><?xml version="1.0" encoding="utf-8"?>
<a:theme xmlns:a="http://schemas.openxmlformats.org/drawingml/2006/main" name="36x48-Template-V2b">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1_Classic 3 Colum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anose="02020603050405020304" pitchFamily="18" charset="0"/>
            <a:cs typeface="Times New Roman" panose="02020603050405020304" pitchFamily="18"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1424</TotalTime>
  <Words>2098</Words>
  <Application>Microsoft Office PowerPoint</Application>
  <PresentationFormat>Custom</PresentationFormat>
  <Paragraphs>101</Paragraphs>
  <Slides>1</Slides>
  <Notes>0</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11" baseType="lpstr">
      <vt:lpstr>MS Gothic</vt:lpstr>
      <vt:lpstr>Arial</vt:lpstr>
      <vt:lpstr>Calibri</vt:lpstr>
      <vt:lpstr>Times New Roman</vt:lpstr>
      <vt:lpstr>Trebuchet MS</vt:lpstr>
      <vt:lpstr>Wingdings</vt: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Owner</cp:lastModifiedBy>
  <cp:revision>91</cp:revision>
  <dcterms:created xsi:type="dcterms:W3CDTF">2012-02-03T19:11:35Z</dcterms:created>
  <dcterms:modified xsi:type="dcterms:W3CDTF">2018-03-26T20:29:37Z</dcterms:modified>
</cp:coreProperties>
</file>