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262" r:id="rId3"/>
    <p:sldId id="270" r:id="rId4"/>
    <p:sldId id="276" r:id="rId5"/>
    <p:sldId id="269" r:id="rId6"/>
    <p:sldId id="288" r:id="rId7"/>
    <p:sldId id="282" r:id="rId8"/>
    <p:sldId id="286" r:id="rId9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DB8EC0-1598-4395-BCED-9C77AC40AEC8}" v="1" dt="2022-09-22T10:42:06.6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70" autoAdjust="0"/>
    <p:restoredTop sz="96433" autoAdjust="0"/>
  </p:normalViewPr>
  <p:slideViewPr>
    <p:cSldViewPr snapToGrid="0" showGuides="1">
      <p:cViewPr varScale="1">
        <p:scale>
          <a:sx n="155" d="100"/>
          <a:sy n="155" d="100"/>
        </p:scale>
        <p:origin x="184" y="200"/>
      </p:cViewPr>
      <p:guideLst>
        <p:guide orient="horz" pos="1597"/>
        <p:guide pos="2880"/>
      </p:guideLst>
    </p:cSldViewPr>
  </p:slideViewPr>
  <p:outlineViewPr>
    <p:cViewPr>
      <p:scale>
        <a:sx n="33" d="100"/>
        <a:sy n="33" d="100"/>
      </p:scale>
      <p:origin x="0" y="-145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20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AB38A-B1B6-4CF4-9737-E1E5C73DA86F}" type="datetimeFigureOut">
              <a:rPr lang="nl-NL" smtClean="0"/>
              <a:t>15-04-2025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1B330-1C2E-47C6-8A9D-1114F90E7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878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12C6B-C807-4014-B6D4-CCA33426A2F8}" type="datetimeFigureOut">
              <a:rPr lang="nl-NL" smtClean="0"/>
              <a:t>15-04-2025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A9740-BD37-4DCA-BDC4-7DBBAE15FA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5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9740-BD37-4DCA-BDC4-7DBBAE15FA3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96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9740-BD37-4DCA-BDC4-7DBBAE15FA3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69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e Titel transpara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nstruction 17"/>
          <p:cNvSpPr txBox="1"/>
          <p:nvPr userDrawn="1"/>
        </p:nvSpPr>
        <p:spPr>
          <a:xfrm>
            <a:off x="-1818863" y="669454"/>
            <a:ext cx="1729409" cy="101566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sz="750" dirty="0">
              <a:solidFill>
                <a:schemeClr val="tx1"/>
              </a:solidFill>
            </a:endParaRPr>
          </a:p>
          <a:p>
            <a:r>
              <a:rPr lang="en-US" sz="750" dirty="0">
                <a:solidFill>
                  <a:schemeClr val="tx1"/>
                </a:solidFill>
              </a:rPr>
              <a:t>Choose image by clicking on the image icon or replace an existing image with the right mouse button and choose Change image.</a:t>
            </a:r>
          </a:p>
          <a:p>
            <a:r>
              <a:rPr lang="en-US" sz="750" dirty="0">
                <a:solidFill>
                  <a:schemeClr val="tx1"/>
                </a:solidFill>
              </a:rPr>
              <a:t>If necessary</a:t>
            </a:r>
            <a:r>
              <a:rPr lang="en-US" sz="750" baseline="0" dirty="0">
                <a:solidFill>
                  <a:schemeClr val="tx1"/>
                </a:solidFill>
              </a:rPr>
              <a:t>, adjust the image with the cropping tool.</a:t>
            </a:r>
            <a:endParaRPr lang="en-US" sz="750" dirty="0">
              <a:solidFill>
                <a:schemeClr val="tx1"/>
              </a:solidFill>
            </a:endParaRPr>
          </a:p>
          <a:p>
            <a:endParaRPr lang="en-US" sz="750" dirty="0">
              <a:solidFill>
                <a:schemeClr val="tx1"/>
              </a:solidFill>
            </a:endParaRPr>
          </a:p>
        </p:txBody>
      </p:sp>
      <p:sp>
        <p:nvSpPr>
          <p:cNvPr id="15" name="Rechthoek 14"/>
          <p:cNvSpPr/>
          <p:nvPr userDrawn="1"/>
        </p:nvSpPr>
        <p:spPr>
          <a:xfrm>
            <a:off x="0" y="4104401"/>
            <a:ext cx="9144000" cy="103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Faculty or Service 10"/>
          <p:cNvSpPr>
            <a:spLocks noGrp="1"/>
          </p:cNvSpPr>
          <p:nvPr>
            <p:ph type="body" sz="quarter" idx="10" hasCustomPrompt="1"/>
          </p:nvPr>
        </p:nvSpPr>
        <p:spPr>
          <a:xfrm>
            <a:off x="612000" y="4738371"/>
            <a:ext cx="7924800" cy="244078"/>
          </a:xfr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 dirty="0"/>
              <a:t>Department, Sub department or Capacity group</a:t>
            </a:r>
          </a:p>
        </p:txBody>
      </p:sp>
      <p:sp>
        <p:nvSpPr>
          <p:cNvPr id="13" name="Tijdelijke aanduiding voor afbeelding 12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685801"/>
            <a:ext cx="9144001" cy="3884612"/>
          </a:xfrm>
          <a:solidFill>
            <a:srgbClr val="F1EFEF"/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6" name="Name Function 5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3943350"/>
            <a:ext cx="9144000" cy="627063"/>
          </a:xfrm>
          <a:solidFill>
            <a:schemeClr val="tx2">
              <a:alpha val="70000"/>
            </a:schemeClr>
          </a:solidFill>
        </p:spPr>
        <p:txBody>
          <a:bodyPr lIns="608400" rIns="608400" bIns="262800" anchor="b" anchorCtr="0"/>
          <a:lstStyle>
            <a:lvl1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Name, Function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" y="3699001"/>
            <a:ext cx="9144001" cy="244349"/>
          </a:xfrm>
          <a:solidFill>
            <a:schemeClr val="tx2">
              <a:alpha val="70000"/>
            </a:schemeClr>
          </a:solidFill>
        </p:spPr>
        <p:txBody>
          <a:bodyPr lIns="608400" rIns="608400"/>
          <a:lstStyle>
            <a:lvl1pPr marL="0" indent="0" algn="l">
              <a:buNone/>
              <a:defRPr sz="1500" b="1">
                <a:solidFill>
                  <a:schemeClr val="bg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Subtitle of the presentation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0" y="2850357"/>
            <a:ext cx="9144000" cy="848643"/>
          </a:xfrm>
          <a:solidFill>
            <a:schemeClr val="tx2">
              <a:alpha val="70000"/>
            </a:schemeClr>
          </a:solidFill>
        </p:spPr>
        <p:txBody>
          <a:bodyPr lIns="612000" tIns="306000" rIns="612000" anchor="t"/>
          <a:lstStyle>
            <a:lvl1pPr algn="l">
              <a:lnSpc>
                <a:spcPts val="2250"/>
              </a:lnSpc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the presentation over two lines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31B268-0418-F545-81BA-84528EA503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79818" y="126000"/>
            <a:ext cx="2121882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9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610100" y="1260000"/>
            <a:ext cx="7922712" cy="33104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text</a:t>
            </a:r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1818864" y="1193732"/>
            <a:ext cx="1769165" cy="218308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r>
              <a:rPr lang="en-US" sz="750" dirty="0"/>
              <a:t>Format the text by increasing or decreasing the list level.</a:t>
            </a:r>
          </a:p>
          <a:p>
            <a:endParaRPr lang="en-US" sz="750" dirty="0"/>
          </a:p>
          <a:p>
            <a:r>
              <a:rPr lang="en-US" sz="750" dirty="0"/>
              <a:t>Place cursor in the text and use these </a:t>
            </a:r>
          </a:p>
          <a:p>
            <a:r>
              <a:rPr lang="en-US" sz="750" dirty="0"/>
              <a:t>2 buttons (tab Start - group Paragraph)</a:t>
            </a:r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r>
              <a:rPr lang="en-US" sz="750" dirty="0"/>
              <a:t>1 = Normal text</a:t>
            </a:r>
          </a:p>
          <a:p>
            <a:r>
              <a:rPr lang="en-US" sz="900" dirty="0"/>
              <a:t>2 = Paragraph text</a:t>
            </a:r>
          </a:p>
          <a:p>
            <a:r>
              <a:rPr lang="en-US" sz="750" dirty="0"/>
              <a:t>3 = • text</a:t>
            </a:r>
          </a:p>
          <a:p>
            <a:r>
              <a:rPr lang="en-US" sz="750" dirty="0"/>
              <a:t>4 =    • text</a:t>
            </a:r>
          </a:p>
          <a:p>
            <a:r>
              <a:rPr lang="en-US" sz="750" dirty="0"/>
              <a:t>5 =       • text</a:t>
            </a:r>
            <a:endParaRPr lang="en-US" sz="750" b="1" baseline="0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580216" y="1875513"/>
            <a:ext cx="96440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n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12000" y="626165"/>
            <a:ext cx="3600000" cy="39434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text</a:t>
            </a:r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29150" y="626165"/>
            <a:ext cx="3600000" cy="39434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text</a:t>
            </a:r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ekstvak 9"/>
          <p:cNvSpPr txBox="1"/>
          <p:nvPr userDrawn="1"/>
        </p:nvSpPr>
        <p:spPr>
          <a:xfrm>
            <a:off x="-1818864" y="1193732"/>
            <a:ext cx="1769165" cy="218308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r>
              <a:rPr lang="en-US" sz="750" dirty="0"/>
              <a:t>Format the text by increasing or decreasing the list level.</a:t>
            </a:r>
          </a:p>
          <a:p>
            <a:endParaRPr lang="en-US" sz="750" dirty="0"/>
          </a:p>
          <a:p>
            <a:r>
              <a:rPr lang="en-US" sz="750" dirty="0"/>
              <a:t>Place cursor in the text and use these </a:t>
            </a:r>
          </a:p>
          <a:p>
            <a:r>
              <a:rPr lang="en-US" sz="750" dirty="0"/>
              <a:t>2 buttons (tab Start - group Paragraph)</a:t>
            </a:r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r>
              <a:rPr lang="en-US" sz="750" dirty="0"/>
              <a:t>1 = Normal text</a:t>
            </a:r>
          </a:p>
          <a:p>
            <a:r>
              <a:rPr lang="en-US" sz="900" dirty="0"/>
              <a:t>2 = Paragraph text</a:t>
            </a:r>
          </a:p>
          <a:p>
            <a:r>
              <a:rPr lang="en-US" sz="750" dirty="0"/>
              <a:t>3 = • text</a:t>
            </a:r>
          </a:p>
          <a:p>
            <a:r>
              <a:rPr lang="en-US" sz="750" dirty="0"/>
              <a:t>4 =    • text</a:t>
            </a:r>
          </a:p>
          <a:p>
            <a:r>
              <a:rPr lang="en-US" sz="750" dirty="0"/>
              <a:t>5 =       • text</a:t>
            </a:r>
            <a:endParaRPr lang="en-US" sz="750" b="1" baseline="0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580216" y="1875513"/>
            <a:ext cx="96440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4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links - Foto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12000" y="626165"/>
            <a:ext cx="3600000" cy="39434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text</a:t>
            </a:r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 hasCustomPrompt="1"/>
          </p:nvPr>
        </p:nvSpPr>
        <p:spPr>
          <a:xfrm>
            <a:off x="4574483" y="-1"/>
            <a:ext cx="4572000" cy="456961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-1818864" y="1193732"/>
            <a:ext cx="1769165" cy="218308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r>
              <a:rPr lang="en-US" sz="750" dirty="0"/>
              <a:t>Format the text by increasing or decreasing the list level.</a:t>
            </a:r>
          </a:p>
          <a:p>
            <a:endParaRPr lang="en-US" sz="750" dirty="0"/>
          </a:p>
          <a:p>
            <a:r>
              <a:rPr lang="en-US" sz="750" dirty="0"/>
              <a:t>Place cursor in the text and use these </a:t>
            </a:r>
          </a:p>
          <a:p>
            <a:r>
              <a:rPr lang="en-US" sz="750" dirty="0"/>
              <a:t>2 buttons (tab Start - group Paragraph)</a:t>
            </a:r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r>
              <a:rPr lang="en-US" sz="750" dirty="0"/>
              <a:t>1 = Normal text</a:t>
            </a:r>
          </a:p>
          <a:p>
            <a:r>
              <a:rPr lang="en-US" sz="900" dirty="0"/>
              <a:t>2 = Paragraph text</a:t>
            </a:r>
          </a:p>
          <a:p>
            <a:r>
              <a:rPr lang="en-US" sz="750" dirty="0"/>
              <a:t>3 = • text</a:t>
            </a:r>
          </a:p>
          <a:p>
            <a:r>
              <a:rPr lang="en-US" sz="750" dirty="0"/>
              <a:t>4 =    • text</a:t>
            </a:r>
          </a:p>
          <a:p>
            <a:r>
              <a:rPr lang="en-US" sz="750" dirty="0"/>
              <a:t>5 =       • text</a:t>
            </a:r>
            <a:endParaRPr lang="en-US" sz="750" b="1" baseline="0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580216" y="1875513"/>
            <a:ext cx="96440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2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Blauwe achtergro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612000" y="544228"/>
            <a:ext cx="7923213" cy="3944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610100" y="1260000"/>
            <a:ext cx="7922712" cy="33104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Slide text</a:t>
            </a:r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1818864" y="1193732"/>
            <a:ext cx="1769165" cy="218308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r>
              <a:rPr lang="en-US" sz="750" dirty="0"/>
              <a:t>Format the text by increasing or decreasing the list level.</a:t>
            </a:r>
          </a:p>
          <a:p>
            <a:endParaRPr lang="en-US" sz="750" dirty="0"/>
          </a:p>
          <a:p>
            <a:r>
              <a:rPr lang="en-US" sz="750" dirty="0"/>
              <a:t>Place cursor in the text and use these </a:t>
            </a:r>
          </a:p>
          <a:p>
            <a:r>
              <a:rPr lang="en-US" sz="750" dirty="0"/>
              <a:t>2 buttons (tab Start - group Paragraph)</a:t>
            </a:r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r>
              <a:rPr lang="en-US" sz="750" dirty="0"/>
              <a:t>1 = Normal text</a:t>
            </a:r>
          </a:p>
          <a:p>
            <a:r>
              <a:rPr lang="en-US" sz="900" dirty="0"/>
              <a:t>2 = Paragraph text</a:t>
            </a:r>
          </a:p>
          <a:p>
            <a:r>
              <a:rPr lang="en-US" sz="750" dirty="0"/>
              <a:t>3 = • text</a:t>
            </a:r>
          </a:p>
          <a:p>
            <a:r>
              <a:rPr lang="en-US" sz="750" dirty="0"/>
              <a:t>4 =    • text</a:t>
            </a:r>
          </a:p>
          <a:p>
            <a:r>
              <a:rPr lang="en-US" sz="750" dirty="0"/>
              <a:t>5 =       • text</a:t>
            </a:r>
            <a:endParaRPr lang="en-US" sz="750" b="1" baseline="0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580216" y="1875513"/>
            <a:ext cx="96440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2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ab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12000" y="544228"/>
            <a:ext cx="7923213" cy="394448"/>
          </a:xfrm>
        </p:spPr>
        <p:txBody>
          <a:bodyPr/>
          <a:lstStyle>
            <a:lvl1pPr>
              <a:defRPr sz="1950" b="0" baseline="0"/>
            </a:lvl1pPr>
          </a:lstStyle>
          <a:p>
            <a:r>
              <a:rPr lang="en-US" dirty="0"/>
              <a:t>Table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610100" y="2706657"/>
            <a:ext cx="7922712" cy="18629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Slide text</a:t>
            </a:r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 hasCustomPrompt="1"/>
          </p:nvPr>
        </p:nvSpPr>
        <p:spPr>
          <a:xfrm>
            <a:off x="612000" y="1073582"/>
            <a:ext cx="7924800" cy="149816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Table</a:t>
            </a:r>
          </a:p>
        </p:txBody>
      </p:sp>
      <p:sp>
        <p:nvSpPr>
          <p:cNvPr id="11" name="Tekstvak 10"/>
          <p:cNvSpPr txBox="1"/>
          <p:nvPr userDrawn="1"/>
        </p:nvSpPr>
        <p:spPr>
          <a:xfrm>
            <a:off x="-1818863" y="1086899"/>
            <a:ext cx="1729409" cy="20774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750" baseline="0" dirty="0">
                <a:solidFill>
                  <a:schemeClr val="tx1"/>
                </a:solidFill>
              </a:rPr>
              <a:t>Add table by clicking on table icon</a:t>
            </a:r>
            <a:endParaRPr lang="en-US" sz="750" dirty="0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 userDrawn="1"/>
        </p:nvSpPr>
        <p:spPr>
          <a:xfrm>
            <a:off x="-1818864" y="2384357"/>
            <a:ext cx="1769165" cy="218308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r>
              <a:rPr lang="en-US" sz="750" dirty="0"/>
              <a:t>Format the text by increasing or decreasing the list level.</a:t>
            </a:r>
          </a:p>
          <a:p>
            <a:endParaRPr lang="en-US" sz="750" dirty="0"/>
          </a:p>
          <a:p>
            <a:r>
              <a:rPr lang="en-US" sz="750" dirty="0"/>
              <a:t>Place cursor in the text and use these </a:t>
            </a:r>
          </a:p>
          <a:p>
            <a:r>
              <a:rPr lang="en-US" sz="750" dirty="0"/>
              <a:t>2 buttons (tab Start - group Paragraph)</a:t>
            </a:r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endParaRPr lang="en-US" sz="750" dirty="0"/>
          </a:p>
          <a:p>
            <a:r>
              <a:rPr lang="en-US" sz="750" dirty="0"/>
              <a:t>1 = Normal text</a:t>
            </a:r>
          </a:p>
          <a:p>
            <a:r>
              <a:rPr lang="en-US" sz="900" dirty="0"/>
              <a:t>2 = Paragraph text</a:t>
            </a:r>
          </a:p>
          <a:p>
            <a:r>
              <a:rPr lang="en-US" sz="750" dirty="0"/>
              <a:t>3 = • text</a:t>
            </a:r>
          </a:p>
          <a:p>
            <a:r>
              <a:rPr lang="en-US" sz="750" dirty="0"/>
              <a:t>4 =    • text</a:t>
            </a:r>
          </a:p>
          <a:p>
            <a:r>
              <a:rPr lang="en-US" sz="750" dirty="0"/>
              <a:t>5 =       • text</a:t>
            </a:r>
            <a:endParaRPr lang="en-US" sz="750" b="1" baseline="0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580216" y="3066138"/>
            <a:ext cx="96440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4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12000" y="544228"/>
            <a:ext cx="7923213" cy="394448"/>
          </a:xfrm>
        </p:spPr>
        <p:txBody>
          <a:bodyPr/>
          <a:lstStyle>
            <a:lvl1pPr>
              <a:defRPr sz="1950" b="0"/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Tijdelijke aanduiding voor grafiek 7"/>
          <p:cNvSpPr>
            <a:spLocks noGrp="1"/>
          </p:cNvSpPr>
          <p:nvPr>
            <p:ph type="chart" sz="quarter" idx="13" hasCustomPrompt="1"/>
          </p:nvPr>
        </p:nvSpPr>
        <p:spPr>
          <a:xfrm>
            <a:off x="815009" y="1073480"/>
            <a:ext cx="7454348" cy="32425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Chart</a:t>
            </a:r>
          </a:p>
        </p:txBody>
      </p:sp>
      <p:sp>
        <p:nvSpPr>
          <p:cNvPr id="9" name="Tekstvak 8"/>
          <p:cNvSpPr txBox="1"/>
          <p:nvPr userDrawn="1"/>
        </p:nvSpPr>
        <p:spPr>
          <a:xfrm>
            <a:off x="-1818863" y="1086899"/>
            <a:ext cx="1729409" cy="20774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750" baseline="0" dirty="0">
                <a:solidFill>
                  <a:schemeClr val="tx1"/>
                </a:solidFill>
              </a:rPr>
              <a:t>Add chart by clicking on chart icon</a:t>
            </a:r>
            <a:endParaRPr lang="en-US" sz="7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6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hidden="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523999" y="0"/>
            <a:ext cx="9144000" cy="51435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12000" y="544228"/>
            <a:ext cx="7923213" cy="3944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10100" y="1260000"/>
            <a:ext cx="7922712" cy="33104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Slide text</a:t>
            </a:r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0" y="4569619"/>
            <a:ext cx="9144000" cy="573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989178" y="4772381"/>
            <a:ext cx="6332507" cy="351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12001" y="4773600"/>
            <a:ext cx="377178" cy="351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7CEC10D-CD46-426F-915E-6C78530279CB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34A218-F5CD-2D43-9AF9-4D5B4997C75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410288" y="4694400"/>
            <a:ext cx="159141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35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1" r:id="rId4"/>
    <p:sldLayoutId id="2147483662" r:id="rId5"/>
    <p:sldLayoutId id="2147483663" r:id="rId6"/>
    <p:sldLayoutId id="2147483664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514350" rtl="0" eaLnBrk="1" latinLnBrk="0" hangingPunct="1">
        <a:lnSpc>
          <a:spcPts val="2700"/>
        </a:lnSpc>
        <a:spcBef>
          <a:spcPct val="0"/>
        </a:spcBef>
        <a:buNone/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514350" rtl="0" eaLnBrk="1" latinLnBrk="0" hangingPunct="1">
        <a:lnSpc>
          <a:spcPct val="100000"/>
        </a:lnSpc>
        <a:spcBef>
          <a:spcPts val="413"/>
        </a:spcBef>
        <a:spcAft>
          <a:spcPts val="413"/>
        </a:spcAft>
        <a:buFont typeface="Arial" panose="020B0604020202020204" pitchFamily="34" charset="0"/>
        <a:buNone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514350" rtl="0" eaLnBrk="1" latinLnBrk="0" hangingPunct="1">
        <a:lnSpc>
          <a:spcPct val="100000"/>
        </a:lnSpc>
        <a:spcBef>
          <a:spcPts val="413"/>
        </a:spcBef>
        <a:spcAft>
          <a:spcPts val="413"/>
        </a:spcAft>
        <a:buFont typeface="Arial" panose="020B0604020202020204" pitchFamily="34" charset="0"/>
        <a:buNone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202500" indent="-202500" algn="l" defTabSz="514350" rtl="0" eaLnBrk="1" latinLnBrk="0" hangingPunct="1">
        <a:lnSpc>
          <a:spcPct val="100000"/>
        </a:lnSpc>
        <a:spcBef>
          <a:spcPts val="413"/>
        </a:spcBef>
        <a:buClr>
          <a:schemeClr val="tx1"/>
        </a:buClr>
        <a:buSzPct val="100000"/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405000" indent="-202500" algn="l" defTabSz="514350" rtl="0" eaLnBrk="1" latinLnBrk="0" hangingPunct="1">
        <a:lnSpc>
          <a:spcPct val="100000"/>
        </a:lnSpc>
        <a:spcBef>
          <a:spcPts val="0"/>
        </a:spcBef>
        <a:buClr>
          <a:schemeClr val="tx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607500" indent="-202500" algn="l" defTabSz="514350" rtl="0" eaLnBrk="1" latinLnBrk="0" hangingPunct="1">
        <a:lnSpc>
          <a:spcPct val="100000"/>
        </a:lnSpc>
        <a:spcBef>
          <a:spcPts val="0"/>
        </a:spcBef>
        <a:buClr>
          <a:schemeClr val="tx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79" userDrawn="1">
          <p15:clr>
            <a:srgbClr val="F26B43"/>
          </p15:clr>
        </p15:guide>
        <p15:guide id="2" pos="383" userDrawn="1">
          <p15:clr>
            <a:srgbClr val="F26B43"/>
          </p15:clr>
        </p15:guide>
        <p15:guide id="3" pos="5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32266" r="-149" b="37286"/>
          <a:stretch/>
        </p:blipFill>
        <p:spPr/>
      </p:pic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Eindhoven School of Education</a:t>
            </a:r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/>
          </p:nvPr>
        </p:nvSpPr>
        <p:spPr>
          <a:solidFill>
            <a:schemeClr val="tx2">
              <a:alpha val="90000"/>
            </a:schemeClr>
          </a:solidFill>
        </p:spPr>
        <p:txBody>
          <a:bodyPr/>
          <a:lstStyle/>
          <a:p>
            <a:r>
              <a:rPr lang="nl-NL" dirty="0"/>
              <a:t>Saskia Akkermans-Stollman</a:t>
            </a:r>
            <a:endParaRPr lang="en-US" dirty="0"/>
          </a:p>
        </p:txBody>
      </p:sp>
      <p:sp>
        <p:nvSpPr>
          <p:cNvPr id="11" name="Ondertitel 10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alpha val="90000"/>
            </a:schemeClr>
          </a:solidFill>
        </p:spPr>
        <p:txBody>
          <a:bodyPr/>
          <a:lstStyle/>
          <a:p>
            <a:r>
              <a:rPr lang="nl-NL" dirty="0"/>
              <a:t>Een inleiding op differentiatie</a:t>
            </a:r>
            <a:endParaRPr lang="en-US" dirty="0"/>
          </a:p>
        </p:txBody>
      </p:sp>
      <p:sp>
        <p:nvSpPr>
          <p:cNvPr id="10" name="Titel 9"/>
          <p:cNvSpPr>
            <a:spLocks noGrp="1"/>
          </p:cNvSpPr>
          <p:nvPr>
            <p:ph type="ctrTitle"/>
          </p:nvPr>
        </p:nvSpPr>
        <p:spPr>
          <a:solidFill>
            <a:schemeClr val="tx2">
              <a:alpha val="90000"/>
            </a:schemeClr>
          </a:solidFill>
        </p:spPr>
        <p:txBody>
          <a:bodyPr/>
          <a:lstStyle/>
          <a:p>
            <a:r>
              <a:rPr lang="en-US" dirty="0" err="1"/>
              <a:t>Differentiatie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3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Wat is </a:t>
            </a:r>
            <a:r>
              <a:rPr lang="en-US" dirty="0" err="1"/>
              <a:t>differentiatie</a:t>
            </a:r>
            <a:endParaRPr lang="en-US" dirty="0"/>
          </a:p>
          <a:p>
            <a:pPr lvl="1"/>
            <a:endParaRPr lang="nl-NL" dirty="0"/>
          </a:p>
          <a:p>
            <a:pPr lvl="1"/>
            <a:r>
              <a:rPr lang="nl-NL" dirty="0"/>
              <a:t>Differentiatie in jullie praktijk</a:t>
            </a:r>
          </a:p>
          <a:p>
            <a:pPr lvl="1"/>
            <a:r>
              <a:rPr lang="nl-NL" dirty="0"/>
              <a:t>	</a:t>
            </a:r>
          </a:p>
          <a:p>
            <a:pPr lvl="1"/>
            <a:r>
              <a:rPr lang="nl-NL" dirty="0"/>
              <a:t>Afsluiting</a:t>
            </a:r>
          </a:p>
          <a:p>
            <a:pPr lvl="2"/>
            <a:endParaRPr lang="nl-NL" dirty="0"/>
          </a:p>
          <a:p>
            <a:endParaRPr lang="en-US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Overzicht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7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differentiatie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Inspelen op 3 </a:t>
            </a:r>
            <a:r>
              <a:rPr lang="nl-NL" dirty="0" err="1"/>
              <a:t>leerlingkenmerken</a:t>
            </a:r>
            <a:r>
              <a:rPr lang="nl-NL" dirty="0"/>
              <a:t>:</a:t>
            </a:r>
          </a:p>
          <a:p>
            <a:pPr marL="342900" indent="-342900">
              <a:buAutoNum type="arabicPeriod"/>
            </a:pPr>
            <a:r>
              <a:rPr lang="nl-NL" dirty="0"/>
              <a:t>Gereedheid</a:t>
            </a:r>
          </a:p>
          <a:p>
            <a:pPr marL="342900" indent="-342900">
              <a:buAutoNum type="arabicPeriod"/>
            </a:pPr>
            <a:r>
              <a:rPr lang="nl-NL" dirty="0"/>
              <a:t>Interesse</a:t>
            </a:r>
          </a:p>
          <a:p>
            <a:pPr marL="342900" indent="-342900">
              <a:buAutoNum type="arabicPeriod"/>
            </a:pPr>
            <a:r>
              <a:rPr lang="nl-NL" dirty="0"/>
              <a:t>Leerprofiel</a:t>
            </a:r>
          </a:p>
          <a:p>
            <a:pPr marL="342900" indent="-342900">
              <a:buAutoNum type="arabicPeriod"/>
            </a:pPr>
            <a:endParaRPr lang="nl-NL" dirty="0"/>
          </a:p>
          <a:p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1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differentiatie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2 ‘manieren’ van differentiëren:</a:t>
            </a:r>
          </a:p>
          <a:p>
            <a:pPr marL="342900" lvl="2" indent="-342900">
              <a:buFont typeface="+mj-lt"/>
              <a:buAutoNum type="arabicPeriod"/>
            </a:pPr>
            <a:r>
              <a:rPr lang="nl-NL" dirty="0"/>
              <a:t>Convergent: </a:t>
            </a:r>
          </a:p>
          <a:p>
            <a:pPr lvl="3"/>
            <a:r>
              <a:rPr lang="nl-NL" dirty="0"/>
              <a:t>minimumdoelen</a:t>
            </a:r>
          </a:p>
          <a:p>
            <a:pPr lvl="3"/>
            <a:r>
              <a:rPr lang="nl-NL" dirty="0"/>
              <a:t>ongelijke aandacht</a:t>
            </a:r>
          </a:p>
          <a:p>
            <a:pPr marL="202500" lvl="3" indent="0">
              <a:buNone/>
            </a:pPr>
            <a:endParaRPr lang="nl-NL" dirty="0"/>
          </a:p>
          <a:p>
            <a:pPr marL="342900" lvl="2" indent="-342900">
              <a:buFont typeface="+mj-lt"/>
              <a:buAutoNum type="arabicPeriod"/>
            </a:pPr>
            <a:r>
              <a:rPr lang="nl-NL" dirty="0"/>
              <a:t>Divergent: </a:t>
            </a:r>
          </a:p>
          <a:p>
            <a:pPr lvl="3"/>
            <a:r>
              <a:rPr lang="nl-NL" dirty="0"/>
              <a:t>verschillende doelen </a:t>
            </a:r>
          </a:p>
          <a:p>
            <a:pPr lvl="3"/>
            <a:r>
              <a:rPr lang="nl-NL" dirty="0"/>
              <a:t>gelijke aandacht</a:t>
            </a:r>
          </a:p>
          <a:p>
            <a:pPr lvl="1"/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1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differentiatie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Differentiatie is:</a:t>
            </a:r>
          </a:p>
          <a:p>
            <a:pPr algn="ctr"/>
            <a:r>
              <a:rPr lang="nl-NL" dirty="0"/>
              <a:t>“Een didactische aanpak waarbij docenten </a:t>
            </a:r>
            <a:r>
              <a:rPr lang="nl-NL" b="1" i="1" dirty="0"/>
              <a:t>proactief</a:t>
            </a:r>
            <a:r>
              <a:rPr lang="nl-NL" dirty="0"/>
              <a:t> rekening houden met verschillen tussen </a:t>
            </a:r>
            <a:r>
              <a:rPr lang="nl-NL" b="1" i="1" dirty="0"/>
              <a:t>individuele</a:t>
            </a:r>
            <a:r>
              <a:rPr lang="nl-NL" dirty="0"/>
              <a:t> leerlingen in het </a:t>
            </a:r>
            <a:r>
              <a:rPr lang="nl-NL" b="1" i="1" dirty="0"/>
              <a:t>proces</a:t>
            </a:r>
            <a:r>
              <a:rPr lang="nl-NL" dirty="0"/>
              <a:t>, </a:t>
            </a:r>
            <a:r>
              <a:rPr lang="nl-NL" b="1" i="1" dirty="0"/>
              <a:t>product</a:t>
            </a:r>
            <a:r>
              <a:rPr lang="nl-NL" dirty="0"/>
              <a:t> en de </a:t>
            </a:r>
            <a:r>
              <a:rPr lang="nl-NL" b="1" i="1" dirty="0"/>
              <a:t>inhoud</a:t>
            </a:r>
            <a:r>
              <a:rPr lang="nl-NL" dirty="0"/>
              <a:t> van het onderwijs.”</a:t>
            </a:r>
          </a:p>
          <a:p>
            <a:endParaRPr lang="nl-NL" dirty="0"/>
          </a:p>
          <a:p>
            <a:r>
              <a:rPr lang="nl-NL" dirty="0"/>
              <a:t>Differentiatie </a:t>
            </a:r>
            <a:r>
              <a:rPr lang="nl-NL" b="1" i="1" dirty="0"/>
              <a:t>tussen</a:t>
            </a:r>
            <a:r>
              <a:rPr lang="nl-NL" dirty="0"/>
              <a:t> klassen </a:t>
            </a:r>
            <a:r>
              <a:rPr lang="nl-NL" sz="1200" dirty="0"/>
              <a:t>(Nederlands schoolsysteem)</a:t>
            </a:r>
          </a:p>
          <a:p>
            <a:r>
              <a:rPr lang="nl-NL" dirty="0"/>
              <a:t>Differentiatie </a:t>
            </a:r>
            <a:r>
              <a:rPr lang="nl-NL" b="1" i="1" dirty="0"/>
              <a:t>in</a:t>
            </a:r>
            <a:r>
              <a:rPr lang="nl-NL" dirty="0"/>
              <a:t> de klas </a:t>
            </a:r>
            <a:r>
              <a:rPr lang="nl-NL" sz="1200" dirty="0"/>
              <a:t>(docenten)</a:t>
            </a:r>
          </a:p>
          <a:p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Differentiatie in jullie praktijk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644" y="1199713"/>
            <a:ext cx="7922712" cy="3310413"/>
          </a:xfrm>
        </p:spPr>
        <p:txBody>
          <a:bodyPr/>
          <a:lstStyle/>
          <a:p>
            <a:pPr lvl="1" indent="-202500"/>
            <a:r>
              <a:rPr lang="nl-NL" sz="2100" dirty="0"/>
              <a:t>Wat doe je al?</a:t>
            </a:r>
          </a:p>
          <a:p>
            <a:pPr marL="342900" lvl="2" indent="-342900">
              <a:buFont typeface="+mj-lt"/>
              <a:buAutoNum type="arabicPeriod"/>
            </a:pPr>
            <a:endParaRPr lang="nl-NL" dirty="0"/>
          </a:p>
          <a:p>
            <a:pPr lvl="1"/>
            <a:r>
              <a:rPr lang="nl-NL" dirty="0"/>
              <a:t>Waarom doe je dit zo?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Waar wil je naartoe?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Wat moet je daarvoor weten?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Wat is je volgende stap?</a:t>
            </a:r>
          </a:p>
          <a:p>
            <a:pPr lvl="1" indent="-202500"/>
            <a:endParaRPr lang="nl-NL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Differentiatie in jullie praktijk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Gebruik intervisie en reflectie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Zou je een SRI (zie Stollman et al., 2019) kunnen doen met je WPB?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Bepaal waar jouw primaire leerbehoefte ligt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4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Differentiatie: Een inleiding op differentiatie - Saskia Akkermans-Stollman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CEC10D-CD46-426F-915E-6C78530279CB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nl-NL" dirty="0"/>
              <a:t>Differentiatie:</a:t>
            </a:r>
          </a:p>
          <a:p>
            <a:pPr lvl="2"/>
            <a:r>
              <a:rPr lang="nl-NL" dirty="0"/>
              <a:t>Complex</a:t>
            </a:r>
          </a:p>
          <a:p>
            <a:pPr lvl="2"/>
            <a:r>
              <a:rPr lang="nl-NL" dirty="0"/>
              <a:t>Ga uit van wat je al kent en doet</a:t>
            </a:r>
          </a:p>
          <a:p>
            <a:pPr lvl="2"/>
            <a:r>
              <a:rPr lang="nl-NL" dirty="0"/>
              <a:t>Blijf reflecteren</a:t>
            </a:r>
          </a:p>
          <a:p>
            <a:pPr lvl="2"/>
            <a:endParaRPr lang="nl-NL" dirty="0"/>
          </a:p>
          <a:p>
            <a:pPr marL="0" lvl="2" indent="0">
              <a:buNone/>
            </a:pPr>
            <a:r>
              <a:rPr lang="nl-NL" u="sng">
                <a:solidFill>
                  <a:schemeClr val="accent1"/>
                </a:solidFill>
              </a:rPr>
              <a:t>h</a:t>
            </a:r>
            <a:r>
              <a:rPr lang="nl-NL" u="sng" dirty="0">
                <a:solidFill>
                  <a:schemeClr val="accent1"/>
                </a:solidFill>
              </a:rPr>
              <a:t>.m.stollman@tue.nl </a:t>
            </a:r>
            <a:endParaRPr lang="en-US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01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Ue">
  <a:themeElements>
    <a:clrScheme name="ESoE">
      <a:dk1>
        <a:sysClr val="windowText" lastClr="000000"/>
      </a:dk1>
      <a:lt1>
        <a:sysClr val="window" lastClr="FFFFFF"/>
      </a:lt1>
      <a:dk2>
        <a:srgbClr val="00AC82"/>
      </a:dk2>
      <a:lt2>
        <a:srgbClr val="101073"/>
      </a:lt2>
      <a:accent1>
        <a:srgbClr val="00AC82"/>
      </a:accent1>
      <a:accent2>
        <a:srgbClr val="101073"/>
      </a:accent2>
      <a:accent3>
        <a:srgbClr val="0066CC"/>
      </a:accent3>
      <a:accent4>
        <a:srgbClr val="00A2DE"/>
      </a:accent4>
      <a:accent5>
        <a:srgbClr val="C81919"/>
      </a:accent5>
      <a:accent6>
        <a:srgbClr val="CEDF00"/>
      </a:accent6>
      <a:hlink>
        <a:srgbClr val="0563C1"/>
      </a:hlink>
      <a:folHlink>
        <a:srgbClr val="954F72"/>
      </a:folHlink>
    </a:clrScheme>
    <a:fontScheme name="TUe_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fferentiatie.potx" id="{C3DCCC4B-AC8D-43E1-8DE4-AB0412DF002D}" vid="{E88A0771-196D-4B80-B456-E7412E22452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DI. Differentiatie</Template>
  <TotalTime>27</TotalTime>
  <Words>259</Words>
  <Application>Microsoft Macintosh PowerPoint</Application>
  <PresentationFormat>Diavoorstelling (16:9)</PresentationFormat>
  <Paragraphs>69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TUe</vt:lpstr>
      <vt:lpstr>Differentiatie</vt:lpstr>
      <vt:lpstr>Overzicht</vt:lpstr>
      <vt:lpstr>Wat is differentiatie</vt:lpstr>
      <vt:lpstr>Wat is differentiatie</vt:lpstr>
      <vt:lpstr>Wat is differentiatie</vt:lpstr>
      <vt:lpstr>Differentiatie in jullie praktijk</vt:lpstr>
      <vt:lpstr>Differentiatie in jullie praktijk</vt:lpstr>
      <vt:lpstr>Afsluiting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Differentiatie</dc:title>
  <dc:creator>Stollman, Saskia</dc:creator>
  <cp:lastModifiedBy>Rosalie Reede</cp:lastModifiedBy>
  <cp:revision>2</cp:revision>
  <dcterms:created xsi:type="dcterms:W3CDTF">2021-10-07T09:27:11Z</dcterms:created>
  <dcterms:modified xsi:type="dcterms:W3CDTF">2025-04-15T12:42:15Z</dcterms:modified>
</cp:coreProperties>
</file>